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58" r:id="rId3"/>
    <p:sldId id="277" r:id="rId4"/>
    <p:sldId id="257" r:id="rId5"/>
    <p:sldId id="331" r:id="rId6"/>
    <p:sldId id="336" r:id="rId7"/>
    <p:sldId id="337" r:id="rId8"/>
    <p:sldId id="340" r:id="rId9"/>
    <p:sldId id="339" r:id="rId10"/>
    <p:sldId id="338" r:id="rId11"/>
    <p:sldId id="278" r:id="rId12"/>
    <p:sldId id="279" r:id="rId13"/>
    <p:sldId id="314" r:id="rId14"/>
    <p:sldId id="371" r:id="rId15"/>
    <p:sldId id="276" r:id="rId16"/>
    <p:sldId id="368" r:id="rId17"/>
    <p:sldId id="367" r:id="rId18"/>
    <p:sldId id="281" r:id="rId19"/>
    <p:sldId id="267" r:id="rId20"/>
    <p:sldId id="269" r:id="rId21"/>
    <p:sldId id="270" r:id="rId22"/>
    <p:sldId id="271" r:id="rId23"/>
    <p:sldId id="272" r:id="rId24"/>
    <p:sldId id="268" r:id="rId25"/>
    <p:sldId id="273" r:id="rId26"/>
    <p:sldId id="327" r:id="rId27"/>
    <p:sldId id="328" r:id="rId28"/>
    <p:sldId id="369" r:id="rId29"/>
    <p:sldId id="370" r:id="rId30"/>
    <p:sldId id="285" r:id="rId31"/>
    <p:sldId id="308" r:id="rId32"/>
    <p:sldId id="309" r:id="rId33"/>
    <p:sldId id="310" r:id="rId34"/>
    <p:sldId id="311" r:id="rId35"/>
    <p:sldId id="312" r:id="rId36"/>
    <p:sldId id="376" r:id="rId37"/>
    <p:sldId id="377" r:id="rId38"/>
    <p:sldId id="378" r:id="rId39"/>
    <p:sldId id="379" r:id="rId40"/>
    <p:sldId id="380" r:id="rId41"/>
    <p:sldId id="381" r:id="rId42"/>
    <p:sldId id="329" r:id="rId43"/>
    <p:sldId id="261" r:id="rId44"/>
    <p:sldId id="372" r:id="rId45"/>
    <p:sldId id="295" r:id="rId46"/>
    <p:sldId id="296" r:id="rId47"/>
    <p:sldId id="382" r:id="rId48"/>
    <p:sldId id="297" r:id="rId49"/>
    <p:sldId id="307" r:id="rId50"/>
    <p:sldId id="306" r:id="rId51"/>
    <p:sldId id="303" r:id="rId52"/>
    <p:sldId id="385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83" r:id="rId62"/>
    <p:sldId id="384" r:id="rId63"/>
    <p:sldId id="341" r:id="rId64"/>
    <p:sldId id="373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6" r:id="rId88"/>
    <p:sldId id="374" r:id="rId89"/>
    <p:sldId id="332" r:id="rId90"/>
    <p:sldId id="333" r:id="rId91"/>
    <p:sldId id="334" r:id="rId92"/>
    <p:sldId id="335" r:id="rId93"/>
    <p:sldId id="259" r:id="rId94"/>
    <p:sldId id="375" r:id="rId95"/>
    <p:sldId id="288" r:id="rId96"/>
    <p:sldId id="291" r:id="rId97"/>
    <p:sldId id="289" r:id="rId98"/>
    <p:sldId id="290" r:id="rId99"/>
    <p:sldId id="275" r:id="rId100"/>
    <p:sldId id="274" r:id="rId101"/>
    <p:sldId id="283" r:id="rId102"/>
    <p:sldId id="282" r:id="rId103"/>
    <p:sldId id="294" r:id="rId104"/>
  </p:sldIdLst>
  <p:sldSz cx="12192000" cy="6858000"/>
  <p:notesSz cx="9942513" cy="681037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vinga, M. (Manon)" initials="G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15"/>
    <a:srgbClr val="84FF15"/>
    <a:srgbClr val="FFD1BD"/>
    <a:srgbClr val="D5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3" autoAdjust="0"/>
    <p:restoredTop sz="84831" autoAdjust="0"/>
  </p:normalViewPr>
  <p:slideViewPr>
    <p:cSldViewPr snapToGrid="0">
      <p:cViewPr varScale="1">
        <p:scale>
          <a:sx n="85" d="100"/>
          <a:sy n="85" d="100"/>
        </p:scale>
        <p:origin x="2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handoutMaster" Target="handoutMasters/handoutMaster1.xml"/><Relationship Id="rId10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5879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51698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57393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2418792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Child</a:t>
          </a:r>
        </a:p>
      </dsp:txBody>
      <dsp:txXfrm>
        <a:off x="0" y="2418792"/>
        <a:ext cx="3197066" cy="658770"/>
      </dsp:txXfrm>
    </dsp:sp>
    <dsp:sp modelId="{3937F7D5-0869-4FFE-8144-B3ED22961786}">
      <dsp:nvSpPr>
        <dsp:cNvPr id="0" name=""/>
        <dsp:cNvSpPr/>
      </dsp:nvSpPr>
      <dsp:spPr>
        <a:xfrm>
          <a:off x="0" y="1650227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Country</a:t>
          </a:r>
        </a:p>
      </dsp:txBody>
      <dsp:txXfrm>
        <a:off x="0" y="1650227"/>
        <a:ext cx="3197066" cy="658770"/>
      </dsp:txXfrm>
    </dsp:sp>
    <dsp:sp modelId="{2C2AC5BC-81B0-40A1-8D3A-82EABE0AB302}">
      <dsp:nvSpPr>
        <dsp:cNvPr id="0" name=""/>
        <dsp:cNvSpPr/>
      </dsp:nvSpPr>
      <dsp:spPr>
        <a:xfrm>
          <a:off x="0" y="881661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World</a:t>
          </a:r>
        </a:p>
      </dsp:txBody>
      <dsp:txXfrm>
        <a:off x="0" y="881661"/>
        <a:ext cx="3197066" cy="658770"/>
      </dsp:txXfrm>
    </dsp:sp>
    <dsp:sp modelId="{2B99BC89-5458-4A2E-AC6C-C767085BC744}">
      <dsp:nvSpPr>
        <dsp:cNvPr id="0" name=""/>
        <dsp:cNvSpPr/>
      </dsp:nvSpPr>
      <dsp:spPr>
        <a:xfrm>
          <a:off x="6673020" y="936559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World</a:t>
          </a:r>
        </a:p>
      </dsp:txBody>
      <dsp:txXfrm>
        <a:off x="6689099" y="952638"/>
        <a:ext cx="791305" cy="516817"/>
      </dsp:txXfrm>
    </dsp:sp>
    <dsp:sp modelId="{0C5D6715-FF01-41F3-BDA4-3BA9A87E4A67}">
      <dsp:nvSpPr>
        <dsp:cNvPr id="0" name=""/>
        <dsp:cNvSpPr/>
      </dsp:nvSpPr>
      <dsp:spPr>
        <a:xfrm>
          <a:off x="4679403" y="1485534"/>
          <a:ext cx="2405347" cy="219590"/>
        </a:xfrm>
        <a:custGeom>
          <a:avLst/>
          <a:gdLst/>
          <a:ahLst/>
          <a:cxnLst/>
          <a:rect l="0" t="0" r="0" b="0"/>
          <a:pathLst>
            <a:path>
              <a:moveTo>
                <a:pt x="2405347" y="0"/>
              </a:moveTo>
              <a:lnTo>
                <a:pt x="2405347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4025586" y="1705124"/>
          <a:ext cx="1307634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A</a:t>
          </a:r>
        </a:p>
      </dsp:txBody>
      <dsp:txXfrm>
        <a:off x="4041665" y="1721203"/>
        <a:ext cx="1275476" cy="516817"/>
      </dsp:txXfrm>
    </dsp:sp>
    <dsp:sp modelId="{E359C032-2725-4024-98A8-8AE7D0FC3586}">
      <dsp:nvSpPr>
        <dsp:cNvPr id="0" name=""/>
        <dsp:cNvSpPr/>
      </dsp:nvSpPr>
      <dsp:spPr>
        <a:xfrm>
          <a:off x="3608901" y="2254100"/>
          <a:ext cx="1070501" cy="219590"/>
        </a:xfrm>
        <a:custGeom>
          <a:avLst/>
          <a:gdLst/>
          <a:ahLst/>
          <a:cxnLst/>
          <a:rect l="0" t="0" r="0" b="0"/>
          <a:pathLst>
            <a:path>
              <a:moveTo>
                <a:pt x="1070501" y="0"/>
              </a:moveTo>
              <a:lnTo>
                <a:pt x="1070501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3197952" y="2473690"/>
          <a:ext cx="821898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A1</a:t>
          </a:r>
        </a:p>
      </dsp:txBody>
      <dsp:txXfrm>
        <a:off x="3214031" y="2489769"/>
        <a:ext cx="789740" cy="516817"/>
      </dsp:txXfrm>
    </dsp:sp>
    <dsp:sp modelId="{8591DA73-C897-4869-B66E-21D8C337B95D}">
      <dsp:nvSpPr>
        <dsp:cNvPr id="0" name=""/>
        <dsp:cNvSpPr/>
      </dsp:nvSpPr>
      <dsp:spPr>
        <a:xfrm>
          <a:off x="4632901" y="2254100"/>
          <a:ext cx="91440" cy="219590"/>
        </a:xfrm>
        <a:custGeom>
          <a:avLst/>
          <a:gdLst/>
          <a:ahLst/>
          <a:cxnLst/>
          <a:rect l="0" t="0" r="0" b="0"/>
          <a:pathLst>
            <a:path>
              <a:moveTo>
                <a:pt x="46502" y="0"/>
              </a:moveTo>
              <a:lnTo>
                <a:pt x="46502" y="109795"/>
              </a:lnTo>
              <a:lnTo>
                <a:pt x="45720" y="109795"/>
              </a:lnTo>
              <a:lnTo>
                <a:pt x="4572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426688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A2</a:t>
          </a:r>
        </a:p>
      </dsp:txBody>
      <dsp:txXfrm>
        <a:off x="4282968" y="2489769"/>
        <a:ext cx="791305" cy="516817"/>
      </dsp:txXfrm>
    </dsp:sp>
    <dsp:sp modelId="{6A025ED4-2DFC-4488-813A-762207BDED62}">
      <dsp:nvSpPr>
        <dsp:cNvPr id="0" name=""/>
        <dsp:cNvSpPr/>
      </dsp:nvSpPr>
      <dsp:spPr>
        <a:xfrm>
          <a:off x="4679403" y="2254100"/>
          <a:ext cx="1069719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1069719" y="109795"/>
              </a:lnTo>
              <a:lnTo>
                <a:pt x="1069719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5337391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A3</a:t>
          </a:r>
        </a:p>
      </dsp:txBody>
      <dsp:txXfrm>
        <a:off x="5353470" y="2489769"/>
        <a:ext cx="791305" cy="516817"/>
      </dsp:txXfrm>
    </dsp:sp>
    <dsp:sp modelId="{BF7BC117-2F54-4FC8-B524-EB32CB4631C9}">
      <dsp:nvSpPr>
        <dsp:cNvPr id="0" name=""/>
        <dsp:cNvSpPr/>
      </dsp:nvSpPr>
      <dsp:spPr>
        <a:xfrm>
          <a:off x="7084751" y="1485534"/>
          <a:ext cx="270124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70124" y="109795"/>
              </a:lnTo>
              <a:lnTo>
                <a:pt x="270124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6730287" y="1705124"/>
          <a:ext cx="1249177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B</a:t>
          </a:r>
        </a:p>
      </dsp:txBody>
      <dsp:txXfrm>
        <a:off x="6746366" y="1721203"/>
        <a:ext cx="1217019" cy="516817"/>
      </dsp:txXfrm>
    </dsp:sp>
    <dsp:sp modelId="{4C3D3066-55F4-4E28-8E16-09A1290EF093}">
      <dsp:nvSpPr>
        <dsp:cNvPr id="0" name=""/>
        <dsp:cNvSpPr/>
      </dsp:nvSpPr>
      <dsp:spPr>
        <a:xfrm>
          <a:off x="6819625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6407893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B1</a:t>
          </a:r>
        </a:p>
      </dsp:txBody>
      <dsp:txXfrm>
        <a:off x="6423972" y="2489769"/>
        <a:ext cx="791305" cy="516817"/>
      </dsp:txXfrm>
    </dsp:sp>
    <dsp:sp modelId="{C6929559-EA5C-4FCC-A2E9-745B66AA2DC3}">
      <dsp:nvSpPr>
        <dsp:cNvPr id="0" name=""/>
        <dsp:cNvSpPr/>
      </dsp:nvSpPr>
      <dsp:spPr>
        <a:xfrm>
          <a:off x="7354876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7478395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B2</a:t>
          </a:r>
        </a:p>
      </dsp:txBody>
      <dsp:txXfrm>
        <a:off x="7494474" y="2489769"/>
        <a:ext cx="791305" cy="516817"/>
      </dsp:txXfrm>
    </dsp:sp>
    <dsp:sp modelId="{8200A448-C5C0-44B8-BAED-49992AEDFADB}">
      <dsp:nvSpPr>
        <dsp:cNvPr id="0" name=""/>
        <dsp:cNvSpPr/>
      </dsp:nvSpPr>
      <dsp:spPr>
        <a:xfrm>
          <a:off x="7084751" y="1485534"/>
          <a:ext cx="2411128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411128" y="109795"/>
              </a:lnTo>
              <a:lnTo>
                <a:pt x="2411128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8847843" y="1705124"/>
          <a:ext cx="129607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C</a:t>
          </a:r>
        </a:p>
      </dsp:txBody>
      <dsp:txXfrm>
        <a:off x="8863922" y="1721203"/>
        <a:ext cx="1263915" cy="516817"/>
      </dsp:txXfrm>
    </dsp:sp>
    <dsp:sp modelId="{A53D39F9-2D2B-4BFB-B48D-42CF2B721754}">
      <dsp:nvSpPr>
        <dsp:cNvPr id="0" name=""/>
        <dsp:cNvSpPr/>
      </dsp:nvSpPr>
      <dsp:spPr>
        <a:xfrm>
          <a:off x="8960629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8548897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C1</a:t>
          </a:r>
        </a:p>
      </dsp:txBody>
      <dsp:txXfrm>
        <a:off x="8564976" y="2489769"/>
        <a:ext cx="791305" cy="516817"/>
      </dsp:txXfrm>
    </dsp:sp>
    <dsp:sp modelId="{70D1F66F-A0F8-4D0B-BC70-72D6425B156A}">
      <dsp:nvSpPr>
        <dsp:cNvPr id="0" name=""/>
        <dsp:cNvSpPr/>
      </dsp:nvSpPr>
      <dsp:spPr>
        <a:xfrm>
          <a:off x="9495880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961939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C2</a:t>
          </a:r>
        </a:p>
      </dsp:txBody>
      <dsp:txXfrm>
        <a:off x="9635478" y="2489769"/>
        <a:ext cx="791305" cy="516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3979-039A-45B8-9BAF-A0B8DD59751E}" type="datetimeFigureOut">
              <a:rPr lang="nl-NL" smtClean="0"/>
              <a:t>07-09-17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0777D-6D02-431B-B14C-BF4A4B5011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024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14C81-02EE-41E2-8154-31DF88B5842E}" type="datetimeFigureOut">
              <a:rPr lang="nl-NL" smtClean="0"/>
              <a:t>07-09-17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7813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77492"/>
            <a:ext cx="7954010" cy="26815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58D10-D9E9-49D4-B80E-F4BAB6B06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31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39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32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5B60B9-E8B0-A846-B835-4B3C92CD87B7}" type="slidenum">
              <a:rPr lang="en-GB" altLang="nl-NL" sz="1100">
                <a:solidFill>
                  <a:srgbClr val="000000"/>
                </a:solidFill>
                <a:latin typeface="Times New Roman" charset="0"/>
              </a:rPr>
              <a:pPr eaLnBrk="1" hangingPunct="1"/>
              <a:t>84</a:t>
            </a:fld>
            <a:endParaRPr lang="en-GB" altLang="nl-NL" sz="11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nl-NL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44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 flipV="1">
            <a:off x="0" y="3617751"/>
            <a:ext cx="12192000" cy="2438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chemeClr val="tx1">
                  <a:alpha val="44000"/>
                </a:schemeClr>
              </a:solidFill>
            </a:endParaRPr>
          </a:p>
        </p:txBody>
      </p:sp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720000" y="1620001"/>
            <a:ext cx="108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720000" y="3960001"/>
            <a:ext cx="108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9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668" y="539750"/>
            <a:ext cx="8983329" cy="900250"/>
          </a:xfrm>
        </p:spPr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 hasCustomPrompt="1"/>
          </p:nvPr>
        </p:nvSpPr>
        <p:spPr>
          <a:xfrm>
            <a:off x="719667" y="1692000"/>
            <a:ext cx="10656000" cy="3960000"/>
          </a:xfrm>
        </p:spPr>
        <p:txBody>
          <a:bodyPr lIns="0" tIns="0" rIns="0" bIns="0"/>
          <a:lstStyle>
            <a:lvl2pPr>
              <a:defRPr baseline="0"/>
            </a:lvl2pPr>
            <a:lvl5pPr>
              <a:defRPr baseline="0"/>
            </a:lvl5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7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1" hasCustomPrompt="1"/>
          </p:nvPr>
        </p:nvSpPr>
        <p:spPr>
          <a:xfrm>
            <a:off x="719667" y="1690688"/>
            <a:ext cx="10656000" cy="3859212"/>
          </a:xfrm>
          <a:prstGeom prst="rect">
            <a:avLst/>
          </a:prstGeom>
        </p:spPr>
        <p:txBody>
          <a:bodyPr/>
          <a:lstStyle>
            <a:lvl1pPr marL="0" indent="0" rtl="0" eaLnBrk="1" fontAlgn="t" latinLnBrk="0" hangingPunct="1">
              <a:buNone/>
              <a:defRPr/>
            </a:lvl1pPr>
          </a:lstStyle>
          <a:p>
            <a:pPr rtl="0" eaLnBrk="1" fontAlgn="t" latinLnBrk="0" hangingPunct="1"/>
            <a:r>
              <a:rPr lang="de-DE" sz="1800" b="0" i="0" u="none" strike="noStrike" dirty="0">
                <a:effectLst/>
                <a:latin typeface="Arial"/>
              </a:rPr>
              <a:t>Click on </a:t>
            </a:r>
            <a:r>
              <a:rPr lang="de-DE" sz="1800" b="0" i="0" u="none" strike="noStrike" dirty="0" err="1">
                <a:effectLst/>
                <a:latin typeface="Arial"/>
              </a:rPr>
              <a:t>the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symbol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to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add</a:t>
            </a:r>
            <a:r>
              <a:rPr lang="de-DE" sz="1800" b="0" i="0" u="none" strike="noStrike" dirty="0">
                <a:effectLst/>
                <a:latin typeface="Arial"/>
              </a:rPr>
              <a:t> a </a:t>
            </a:r>
            <a:r>
              <a:rPr lang="de-DE" sz="1800" b="0" i="0" u="none" strike="noStrike" dirty="0" err="1">
                <a:effectLst/>
                <a:latin typeface="Arial"/>
              </a:rPr>
              <a:t>table</a:t>
            </a:r>
            <a:endParaRPr lang="de-DE" sz="1800" b="0" i="0" u="none" strike="noStrike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5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24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97831" y="1952285"/>
            <a:ext cx="11109667" cy="42710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or images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5" y="1162281"/>
            <a:ext cx="11106151" cy="600132"/>
          </a:xfrm>
        </p:spPr>
        <p:txBody>
          <a:bodyPr/>
          <a:lstStyle>
            <a:lvl1pPr marL="0" indent="0">
              <a:buNone/>
              <a:defRPr sz="1250" baseline="0"/>
            </a:lvl1pPr>
            <a:lvl2pPr marL="0" indent="0">
              <a:buFont typeface="Arial" panose="020B0604020202020204" pitchFamily="34" charset="0"/>
              <a:buNone/>
              <a:defRPr sz="1250"/>
            </a:lvl2pPr>
            <a:lvl3pPr marL="0" indent="0">
              <a:buNone/>
              <a:defRPr sz="1250"/>
            </a:lvl3pPr>
            <a:lvl4pPr marL="0" indent="0">
              <a:buNone/>
              <a:defRPr sz="1250"/>
            </a:lvl4pPr>
            <a:lvl5pPr marL="0" indent="0">
              <a:buNone/>
              <a:defRPr sz="125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4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21635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B47ED-3013-49F6-85AB-D5534A1983DA}" type="datetimeFigureOut">
              <a:rPr lang="nl-NL" smtClean="0"/>
              <a:t>07-09-17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EFD1-EF60-49E0-816C-9EE761416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11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NO titel en object/opsomming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696451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583A72-D7EC-734A-BE30-8FA4CD11776E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1250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AD0EE2-A6A9-6345-988C-19B362AB0069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64266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zess 14"/>
          <p:cNvSpPr/>
          <p:nvPr/>
        </p:nvSpPr>
        <p:spPr>
          <a:xfrm>
            <a:off x="-2" y="6048000"/>
            <a:ext cx="12192001" cy="810000"/>
          </a:xfrm>
          <a:prstGeom prst="flowChartProcess">
            <a:avLst/>
          </a:prstGeom>
          <a:gradFill>
            <a:gsLst>
              <a:gs pos="0">
                <a:schemeClr val="accent2"/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BE82"/>
              </a:solidFill>
            </a:endParaRPr>
          </a:p>
        </p:txBody>
      </p:sp>
      <p:sp>
        <p:nvSpPr>
          <p:cNvPr id="1027" name="Titelplatzhalter 21"/>
          <p:cNvSpPr>
            <a:spLocks noGrp="1"/>
          </p:cNvSpPr>
          <p:nvPr>
            <p:ph type="title"/>
          </p:nvPr>
        </p:nvSpPr>
        <p:spPr bwMode="auto">
          <a:xfrm>
            <a:off x="720001" y="539750"/>
            <a:ext cx="8983329" cy="9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1033" name="Textfeld 2"/>
          <p:cNvSpPr txBox="1">
            <a:spLocks noChangeArrowheads="1"/>
          </p:cNvSpPr>
          <p:nvPr/>
        </p:nvSpPr>
        <p:spPr bwMode="auto">
          <a:xfrm>
            <a:off x="12795251" y="221456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2400"/>
          </a:p>
        </p:txBody>
      </p:sp>
      <p:pic>
        <p:nvPicPr>
          <p:cNvPr id="17" name="Bild 16" descr="EU_fla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6264001"/>
            <a:ext cx="736319" cy="372763"/>
          </a:xfrm>
          <a:prstGeom prst="rect">
            <a:avLst/>
          </a:prstGeom>
          <a:ln>
            <a:noFill/>
          </a:ln>
        </p:spPr>
      </p:pic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720000" y="1692000"/>
            <a:ext cx="10800000" cy="41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44769" y="6288383"/>
            <a:ext cx="98752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srgbClr val="FFFFFF"/>
                </a:solidFill>
              </a:rPr>
              <a:t>This </a:t>
            </a:r>
            <a:r>
              <a:rPr lang="de-DE" sz="1000" dirty="0" err="1">
                <a:solidFill>
                  <a:srgbClr val="FFFFFF"/>
                </a:solidFill>
              </a:rPr>
              <a:t>project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has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received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funding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from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the</a:t>
            </a:r>
            <a:r>
              <a:rPr lang="de-DE" sz="1000" dirty="0">
                <a:solidFill>
                  <a:srgbClr val="FFFFFF"/>
                </a:solidFill>
              </a:rPr>
              <a:t> European </a:t>
            </a:r>
            <a:r>
              <a:rPr lang="de-DE" sz="1000" dirty="0" err="1">
                <a:solidFill>
                  <a:srgbClr val="FFFFFF"/>
                </a:solidFill>
              </a:rPr>
              <a:t>Union’s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Horizon</a:t>
            </a:r>
            <a:r>
              <a:rPr lang="de-DE" sz="1000" dirty="0">
                <a:solidFill>
                  <a:srgbClr val="FFFFFF"/>
                </a:solidFill>
              </a:rPr>
              <a:t> 2020 </a:t>
            </a:r>
            <a:r>
              <a:rPr lang="de-DE" sz="1000" dirty="0" err="1">
                <a:solidFill>
                  <a:srgbClr val="FFFFFF"/>
                </a:solidFill>
              </a:rPr>
              <a:t>research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and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innovation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programme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under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grant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agreement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No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is-IS" sz="1000" dirty="0">
                <a:solidFill>
                  <a:srgbClr val="FFFFFF"/>
                </a:solidFill>
              </a:rPr>
              <a:t>733280</a:t>
            </a:r>
            <a:r>
              <a:rPr lang="de-DE" sz="1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323751"/>
            <a:ext cx="1985475" cy="5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FontTx/>
        <a:buNone/>
        <a:defRPr sz="2400" b="1" kern="1200">
          <a:solidFill>
            <a:schemeClr val="accent2"/>
          </a:solidFill>
          <a:latin typeface="Arial"/>
          <a:ea typeface="ＭＳ Ｐゴシック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9pPr>
    </p:titleStyle>
    <p:bodyStyle>
      <a:lvl1pPr marL="179388" indent="-179388" algn="l" rtl="0" eaLnBrk="1" fontAlgn="base" hangingPunct="1">
        <a:lnSpc>
          <a:spcPts val="22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800" kern="1200" baseline="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536400" indent="-285750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86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04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5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oleObject" Target="../embeddings/Microsoft_Excel_97_-_2004-werkblad1.xls"/><Relationship Id="rId5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oleObject" Target="../embeddings/Microsoft_Excel_97_-_2004-werkblad2.xls"/><Relationship Id="rId5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oleObject" Target="../embeddings/Microsoft_Excel_97_-_2004-werkblad3.xls"/><Relationship Id="rId5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6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RECAP Workshop WP5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90762"/>
          </a:xfrm>
        </p:spPr>
        <p:txBody>
          <a:bodyPr/>
          <a:lstStyle/>
          <a:p>
            <a:r>
              <a:rPr lang="en-US" dirty="0"/>
              <a:t>Statistical Methods for combined data sets: Theory, techniques and tools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Stef van Buuren, </a:t>
            </a:r>
            <a:r>
              <a:rPr lang="en-US" dirty="0" err="1" smtClean="0"/>
              <a:t>Manon</a:t>
            </a:r>
            <a:r>
              <a:rPr lang="en-US" dirty="0" smtClean="0"/>
              <a:t> </a:t>
            </a:r>
            <a:r>
              <a:rPr lang="en-US" dirty="0" err="1" smtClean="0"/>
              <a:t>Grevinga</a:t>
            </a:r>
            <a:r>
              <a:rPr lang="en-US" dirty="0" smtClean="0"/>
              <a:t>, </a:t>
            </a:r>
            <a:r>
              <a:rPr lang="en-US" dirty="0" err="1" smtClean="0"/>
              <a:t>Aurélie</a:t>
            </a:r>
            <a:r>
              <a:rPr lang="en-US" dirty="0" smtClean="0"/>
              <a:t> </a:t>
            </a:r>
            <a:r>
              <a:rPr lang="en-US" dirty="0" err="1" smtClean="0"/>
              <a:t>Piedvache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stefvanbuuren.github.io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RECAPworkshop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Multilevel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okay to assume that all observations are independent of each other, even though we combined multiple datasets from different cohort studies?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 we expect that children from one mother are more similar than to a randomly chosen child from a different mother.</a:t>
            </a:r>
          </a:p>
          <a:p>
            <a:pPr marL="0" indent="0">
              <a:buNone/>
            </a:pPr>
            <a:r>
              <a:rPr lang="en-US" dirty="0"/>
              <a:t>Does this also hold for cohort studies?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An higher level variable is always also allocated to the lower levels.</a:t>
            </a:r>
          </a:p>
          <a:p>
            <a:pPr marL="0" indent="0" defTabSz="914400">
              <a:buFont typeface="Arial" charset="0"/>
              <a:buNone/>
            </a:pPr>
            <a:r>
              <a:rPr lang="en-US" dirty="0"/>
              <a:t>A variable explaining variation within the country (a country-level variable) will also be allocated to the child 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8667" y="1610038"/>
            <a:ext cx="371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Example:</a:t>
            </a:r>
            <a:endParaRPr lang="en-US" sz="1600" dirty="0"/>
          </a:p>
          <a:p>
            <a:r>
              <a:rPr lang="en-US" sz="1600" dirty="0"/>
              <a:t>Relation between gestational age and birthweight.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042552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6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Each country might have different relation(s) between the predictor(s) and the outcome</a:t>
            </a:r>
          </a:p>
          <a:p>
            <a:pPr defTabSz="914400"/>
            <a:r>
              <a:rPr lang="en-US" dirty="0"/>
              <a:t>Hence, have its own model to explain the outcome.</a:t>
            </a:r>
          </a:p>
          <a:p>
            <a:pPr defTabSz="914400"/>
            <a:r>
              <a:rPr lang="en-US" dirty="0"/>
              <a:t>Using mixed effects model we can combine the models of the countries to one general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8666" y="1610038"/>
            <a:ext cx="36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256944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6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For each level the total variability can be explained by two sources:</a:t>
            </a:r>
          </a:p>
          <a:p>
            <a:pPr defTabSz="914400"/>
            <a:r>
              <a:rPr lang="en-US" dirty="0"/>
              <a:t>Within cluster variability</a:t>
            </a:r>
          </a:p>
          <a:p>
            <a:pPr defTabSz="914400"/>
            <a:r>
              <a:rPr lang="en-US" dirty="0"/>
              <a:t>Between cluster variability</a:t>
            </a:r>
          </a:p>
          <a:p>
            <a:pPr marL="0" indent="0" defTabSz="914400"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037219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Conclusion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combining data of cohort studies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dummy variable for each cohort study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it is assumed that the cohorts are independent of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</a:t>
            </a:r>
            <a:r>
              <a:rPr lang="en-US" dirty="0"/>
              <a:t>: mixed effects model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allows for fixed and random effects. The random effects can capture the dependence of observations.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MONDAY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89596"/>
              </p:ext>
            </p:extLst>
          </p:nvPr>
        </p:nvGraphicFramePr>
        <p:xfrm>
          <a:off x="719668" y="2268767"/>
          <a:ext cx="8983329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94443">
                  <a:extLst>
                    <a:ext uri="{9D8B030D-6E8A-4147-A177-3AD203B41FA5}">
                      <a16:colId xmlns="" xmlns:a16="http://schemas.microsoft.com/office/drawing/2014/main" val="1741878269"/>
                    </a:ext>
                  </a:extLst>
                </a:gridCol>
                <a:gridCol w="3926573">
                  <a:extLst>
                    <a:ext uri="{9D8B030D-6E8A-4147-A177-3AD203B41FA5}">
                      <a16:colId xmlns="" xmlns:a16="http://schemas.microsoft.com/office/drawing/2014/main" val="3605369599"/>
                    </a:ext>
                  </a:extLst>
                </a:gridCol>
                <a:gridCol w="2062313">
                  <a:extLst>
                    <a:ext uri="{9D8B030D-6E8A-4147-A177-3AD203B41FA5}">
                      <a16:colId xmlns="" xmlns:a16="http://schemas.microsoft.com/office/drawing/2014/main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13:00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Combining</a:t>
                      </a:r>
                      <a:r>
                        <a:rPr lang="nl-NL" baseline="0" dirty="0"/>
                        <a:t> datasets &amp; missing data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14:30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Multiple </a:t>
                      </a:r>
                      <a:r>
                        <a:rPr lang="nl-NL" dirty="0" err="1"/>
                        <a:t>imputation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76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16:00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48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16:30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Creating comparable variables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849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19:00</a:t>
                      </a:r>
                      <a:r>
                        <a:rPr lang="nl-NL" baseline="0" dirty="0"/>
                        <a:t> - …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dirty="0" err="1"/>
                        <a:t>Dinner</a:t>
                      </a:r>
                      <a:endParaRPr lang="nl-N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baseline="0" dirty="0"/>
                        <a:t>@ </a:t>
                      </a:r>
                      <a:r>
                        <a:rPr lang="nl-NL" i="0" baseline="0" dirty="0" err="1"/>
                        <a:t>Scarlatti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1534492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6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596984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TUESDAY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75817"/>
              </p:ext>
            </p:extLst>
          </p:nvPr>
        </p:nvGraphicFramePr>
        <p:xfrm>
          <a:off x="719668" y="2006102"/>
          <a:ext cx="951948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6624">
                  <a:extLst>
                    <a:ext uri="{9D8B030D-6E8A-4147-A177-3AD203B41FA5}">
                      <a16:colId xmlns="" xmlns:a16="http://schemas.microsoft.com/office/drawing/2014/main" val="1741878269"/>
                    </a:ext>
                  </a:extLst>
                </a:gridCol>
                <a:gridCol w="4368639">
                  <a:extLst>
                    <a:ext uri="{9D8B030D-6E8A-4147-A177-3AD203B41FA5}">
                      <a16:colId xmlns="" xmlns:a16="http://schemas.microsoft.com/office/drawing/2014/main" val="3605369599"/>
                    </a:ext>
                  </a:extLst>
                </a:gridCol>
                <a:gridCol w="2424222">
                  <a:extLst>
                    <a:ext uri="{9D8B030D-6E8A-4147-A177-3AD203B41FA5}">
                      <a16:colId xmlns="" xmlns:a16="http://schemas.microsoft.com/office/drawing/2014/main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09:00 –</a:t>
                      </a:r>
                      <a:r>
                        <a:rPr lang="nl-NL" baseline="0" dirty="0"/>
                        <a:t> 10:30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dirty="0" err="1"/>
                        <a:t>Developmental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milestones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326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10:30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16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11:00 –</a:t>
                      </a:r>
                      <a:r>
                        <a:rPr lang="nl-NL" baseline="0" dirty="0"/>
                        <a:t> 12:30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Loss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-follow-up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1567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12:30 – 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Lunch 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Multilevel analysis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37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15:30 –</a:t>
                      </a:r>
                      <a:r>
                        <a:rPr lang="nl-NL" baseline="0" dirty="0"/>
                        <a:t> 17:00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Discussion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763875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3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3237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Materials and setup</a:t>
            </a:r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R (</a:t>
            </a:r>
            <a:r>
              <a:rPr lang="nl-NL" dirty="0">
                <a:hlinkClick r:id="rId2"/>
              </a:rPr>
              <a:t>http://cran.r-project.org/</a:t>
            </a:r>
            <a:r>
              <a:rPr lang="nl-NL" dirty="0"/>
              <a:t>)</a:t>
            </a:r>
          </a:p>
          <a:p>
            <a:r>
              <a:rPr lang="en-US" dirty="0"/>
              <a:t>R-studio might also be useful. (</a:t>
            </a:r>
            <a:r>
              <a:rPr lang="nl-NL" dirty="0">
                <a:hlinkClick r:id="rId3"/>
              </a:rPr>
              <a:t>http://rstudio.com/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Combining</a:t>
            </a:r>
            <a:r>
              <a:rPr lang="nl-NL" dirty="0" smtClean="0"/>
              <a:t> data sets &amp; missing data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Classic </a:t>
            </a:r>
            <a:r>
              <a:rPr lang="en-US" dirty="0"/>
              <a:t>meta </a:t>
            </a:r>
            <a:r>
              <a:rPr lang="en-US" dirty="0" smtClean="0"/>
              <a:t>analysis</a:t>
            </a:r>
          </a:p>
          <a:p>
            <a:pPr lvl="1"/>
            <a:r>
              <a:rPr lang="en-US" sz="1400" dirty="0" smtClean="0"/>
              <a:t>Increase </a:t>
            </a:r>
            <a:r>
              <a:rPr lang="en-US" sz="1400" dirty="0"/>
              <a:t>the sample size </a:t>
            </a:r>
            <a:r>
              <a:rPr lang="en-US" sz="1400" dirty="0">
                <a:sym typeface="Wingdings" panose="05000000000000000000" pitchFamily="2" charset="2"/>
              </a:rPr>
              <a:t> more certainty about the result(s</a:t>
            </a:r>
            <a:r>
              <a:rPr lang="en-US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Individual patient data (IPD)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disentangle </a:t>
            </a:r>
            <a:r>
              <a:rPr lang="en-US" sz="1400" dirty="0"/>
              <a:t>subject-level and study-level sources of heterogeneity in treatment effect;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study </a:t>
            </a:r>
            <a:r>
              <a:rPr lang="en-US" sz="1400" dirty="0"/>
              <a:t>effect modification;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adjust </a:t>
            </a:r>
            <a:r>
              <a:rPr lang="en-US" sz="1400" dirty="0"/>
              <a:t>for confounding variables;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improve </a:t>
            </a:r>
            <a:r>
              <a:rPr lang="en-US" sz="1400" dirty="0"/>
              <a:t>data quality;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standardize </a:t>
            </a:r>
            <a:r>
              <a:rPr lang="en-US" sz="1400" dirty="0"/>
              <a:t>definitions and analyses;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obtain complete follow-up data on all randomized participants;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combine studies with different follow-up times;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analyze multiple outcomes;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long-term outcomes;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rare exposures.</a:t>
            </a:r>
            <a:endParaRPr lang="nl-NL" sz="1400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9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At least 10 reasons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Studies </a:t>
            </a:r>
            <a:r>
              <a:rPr lang="en-US" sz="1400" dirty="0"/>
              <a:t>measure collect different sets of variables that measure the same construct;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Studies apply different measurement instruments;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timing of the measurements varies widely between studies;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Study employ different designs to select units, or to allocate treatments;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are missing for different reasons, e.g. loss to follow up, not administered, skipped;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key to link data from the same individual is imprecise, absent or contains duplicates;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original data were collected for different analytic objectives;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may be sensitive, and at risk for de-identification after combining;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Definitions and classification may change over time;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Access to the original study sources is restricted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2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668" y="3704237"/>
            <a:ext cx="654671" cy="7830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535111" y="3704237"/>
            <a:ext cx="654671" cy="7830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924986" y="5438291"/>
            <a:ext cx="1488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datasets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668" y="4571264"/>
            <a:ext cx="654671" cy="783022"/>
          </a:xfrm>
          <a:prstGeom prst="rect">
            <a:avLst/>
          </a:prstGeom>
          <a:solidFill>
            <a:srgbClr val="D5FFBD"/>
          </a:solidFill>
          <a:ln>
            <a:solidFill>
              <a:srgbClr val="84FF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535112" y="4590572"/>
            <a:ext cx="654671" cy="783022"/>
          </a:xfrm>
          <a:prstGeom prst="rect">
            <a:avLst/>
          </a:prstGeom>
          <a:solidFill>
            <a:srgbClr val="FFD1BD"/>
          </a:solidFill>
          <a:ln>
            <a:solidFill>
              <a:srgbClr val="FFA0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8591550" y="5284403"/>
            <a:ext cx="240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point estimate &amp;</a:t>
            </a:r>
          </a:p>
          <a:p>
            <a:pPr algn="ctr"/>
            <a:r>
              <a:rPr lang="en-US" sz="20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(95% CI:  -  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blipFill>
                <a:blip r:embed="rId2"/>
                <a:stretch>
                  <a:fillRect l="-794" t="-9211" b="-302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47003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52778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End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751623" y="4487258"/>
            <a:ext cx="5724525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4698" y="5373594"/>
            <a:ext cx="2238375" cy="4616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workshop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5613886" y="4623471"/>
            <a:ext cx="0" cy="75012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Questions:						Two datasets:</a:t>
            </a:r>
          </a:p>
          <a:p>
            <a:r>
              <a:rPr lang="en-US" dirty="0"/>
              <a:t>What are different ways of ‘combining data’? </a:t>
            </a:r>
          </a:p>
          <a:p>
            <a:r>
              <a:rPr lang="en-US" dirty="0"/>
              <a:t>When are data linked?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combine them:</a:t>
            </a:r>
          </a:p>
          <a:p>
            <a:r>
              <a:rPr lang="en-US" dirty="0"/>
              <a:t>Join (next to each other)</a:t>
            </a:r>
          </a:p>
          <a:p>
            <a:r>
              <a:rPr lang="en-US" dirty="0"/>
              <a:t>Add (among each other)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60913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337550" y="2260912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7094904" y="2260911"/>
            <a:ext cx="3594851" cy="25674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357100" y="2260911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37551" y="1122364"/>
            <a:ext cx="1807200" cy="48905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358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00027 0.175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1845 -0.164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subject needs to be included in both datasets.</a:t>
            </a:r>
          </a:p>
          <a:p>
            <a:pPr marL="0" indent="0">
              <a:buNone/>
            </a:pPr>
            <a:r>
              <a:rPr lang="en-US" dirty="0"/>
              <a:t>Four Join combining ways: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Full outer join</a:t>
            </a:r>
          </a:p>
          <a:p>
            <a:r>
              <a:rPr lang="en-US" dirty="0"/>
              <a:t>Master join</a:t>
            </a:r>
          </a:p>
          <a:p>
            <a:r>
              <a:rPr lang="en-US" dirty="0"/>
              <a:t>Detail join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1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1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2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for WP5:</a:t>
            </a:r>
          </a:p>
          <a:p>
            <a:r>
              <a:rPr lang="en-US" dirty="0"/>
              <a:t>Harmonization of the data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different variables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data in different countries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Individual prediction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all be solved from a missing data perspective. 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Inner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Inner Join only keep the rows (subjects) that exist in both datasets.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6080" y="3232875"/>
            <a:ext cx="136974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/>
          <p:cNvCxnSpPr>
            <a:stCxn id="15" idx="7"/>
            <a:endCxn id="16" idx="2"/>
          </p:cNvCxnSpPr>
          <p:nvPr/>
        </p:nvCxnSpPr>
        <p:spPr>
          <a:xfrm flipH="1">
            <a:off x="1608078" y="4390459"/>
            <a:ext cx="636169" cy="5356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658074" y="4564856"/>
            <a:ext cx="712449" cy="5998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764506" y="4780957"/>
            <a:ext cx="682762" cy="5748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916907" y="5064939"/>
            <a:ext cx="526485" cy="4432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689514" y="4278846"/>
            <a:ext cx="391496" cy="3296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32598" y="4321169"/>
            <a:ext cx="529848" cy="4461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28722" y="4473569"/>
            <a:ext cx="686124" cy="5777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707356" y="4665898"/>
            <a:ext cx="712468" cy="5998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830626" y="4891811"/>
            <a:ext cx="645853" cy="5515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014298" y="5245313"/>
            <a:ext cx="379089" cy="32372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8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Full Outer Join keep all the rows (subjects) with blanks.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5674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nl-NL" dirty="0"/>
              <a:t>5</a:t>
            </a:r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51954" y="2555041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406080" y="2913630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46636" y="4181899"/>
            <a:ext cx="1445312" cy="12169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27313" y="4248657"/>
            <a:ext cx="1518752" cy="127876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22071" y="4375830"/>
            <a:ext cx="1493902" cy="12578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4"/>
          </p:cNvCxnSpPr>
          <p:nvPr/>
        </p:nvCxnSpPr>
        <p:spPr>
          <a:xfrm flipH="1">
            <a:off x="1688951" y="4544231"/>
            <a:ext cx="1389409" cy="11393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7368" y="4173882"/>
            <a:ext cx="1327819" cy="111800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7" idx="3"/>
          </p:cNvCxnSpPr>
          <p:nvPr/>
        </p:nvCxnSpPr>
        <p:spPr>
          <a:xfrm flipH="1">
            <a:off x="1133654" y="4210412"/>
            <a:ext cx="1495748" cy="125133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17330" y="4321169"/>
            <a:ext cx="1511918" cy="127301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69592" y="4443663"/>
            <a:ext cx="1431676" cy="12225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881528" y="4658282"/>
            <a:ext cx="1239538" cy="9999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55522" y="4248560"/>
            <a:ext cx="1122455" cy="9450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923726" y="4214954"/>
            <a:ext cx="1014464" cy="85416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909639" y="4181802"/>
            <a:ext cx="903375" cy="7606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24185" y="4169205"/>
            <a:ext cx="742801" cy="6254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89926" y="4214081"/>
            <a:ext cx="453122" cy="3815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Picture 3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9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7904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13" grpId="0" animBg="1"/>
      <p:bldP spid="5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Master Join (Left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Master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1927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en-US" dirty="0"/>
              <a:t>1</a:t>
            </a:r>
            <a:endParaRPr lang="nl-NL" dirty="0"/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0774" y="4185517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48511" y="4252275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42336" y="4379448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95726" y="4549066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7620" y="4177500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24255" y="4214030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92886" y="4324787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26468" y="4447281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96905" y="4661900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19672" y="4891658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67298" y="5225904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94224" y="4768256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658746" y="5023205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99631" y="4252178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842481" y="363070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Detail Join (right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Detail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608079" y="4181899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55816" y="4248657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49641" y="4375830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03031" y="4545448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34925" y="4173882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631560" y="4210412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700191" y="4321169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833773" y="4443663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04210" y="4658282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706936" y="4248560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19084" y="2555041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8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4" grpId="1" animBg="1"/>
      <p:bldP spid="15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60912"/>
            <a:ext cx="185449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60911"/>
            <a:ext cx="187762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37550" y="1122363"/>
            <a:ext cx="1877621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8386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026 0.1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variable needs to be included in both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 two options:</a:t>
            </a:r>
          </a:p>
          <a:p>
            <a:r>
              <a:rPr lang="en-US" dirty="0"/>
              <a:t>Keep X3</a:t>
            </a:r>
          </a:p>
          <a:p>
            <a:r>
              <a:rPr lang="en-US" dirty="0"/>
              <a:t>Drop X3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38085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38084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3672" y="1122363"/>
            <a:ext cx="185540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15849" y="1549661"/>
            <a:ext cx="525833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0.158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8" grpId="2" animBg="1"/>
      <p:bldP spid="10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Some similar variables, some different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13608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13608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49260" y="1122363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13334" y="3650529"/>
            <a:ext cx="451222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64555" y="1549661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1013693" y="2597211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59720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1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4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2683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No similar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94679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94679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9905" y="1203434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6934" y="3731600"/>
            <a:ext cx="848267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25200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597416" y="2678282"/>
            <a:ext cx="893233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678280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7507727" y="267827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9799975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1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5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02682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18997 -0.159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Missing data </a:t>
            </a:r>
            <a:r>
              <a:rPr lang="nl-NL" dirty="0" err="1" smtClean="0"/>
              <a:t>perspective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u="sng" dirty="0"/>
              <a:t>Ideal Data</a:t>
            </a:r>
            <a:r>
              <a:rPr lang="en-US" dirty="0"/>
              <a:t>: envision what data we would like to have had to solve our problem given unlimited resources;</a:t>
            </a:r>
            <a:endParaRPr lang="nl-NL" dirty="0"/>
          </a:p>
          <a:p>
            <a:pPr lvl="0"/>
            <a:r>
              <a:rPr lang="en-US" u="sng" dirty="0"/>
              <a:t>Ideal Analysis</a:t>
            </a:r>
            <a:r>
              <a:rPr lang="en-US" dirty="0"/>
              <a:t>: define what analysis we would perform if we had the ideal data;</a:t>
            </a:r>
            <a:endParaRPr lang="nl-NL" dirty="0"/>
          </a:p>
          <a:p>
            <a:pPr lvl="0"/>
            <a:r>
              <a:rPr lang="en-US" u="sng" dirty="0"/>
              <a:t>Available Data</a:t>
            </a:r>
            <a:r>
              <a:rPr lang="en-US" dirty="0"/>
              <a:t>: evaluate which parts of the ideal data are available to us;</a:t>
            </a:r>
            <a:endParaRPr lang="nl-NL" dirty="0"/>
          </a:p>
          <a:p>
            <a:pPr lvl="0"/>
            <a:r>
              <a:rPr lang="en-US" u="sng" dirty="0"/>
              <a:t>Missing data</a:t>
            </a:r>
            <a:r>
              <a:rPr lang="en-US" dirty="0"/>
              <a:t>: determine why some parts of the ideal data are missing;</a:t>
            </a:r>
            <a:endParaRPr lang="nl-NL" dirty="0"/>
          </a:p>
          <a:p>
            <a:pPr lvl="0"/>
            <a:r>
              <a:rPr lang="en-US" u="sng" dirty="0"/>
              <a:t>Replications</a:t>
            </a:r>
            <a:r>
              <a:rPr lang="en-US" dirty="0"/>
              <a:t>: construct replications of the unseen ideal data;</a:t>
            </a:r>
            <a:endParaRPr lang="nl-NL" dirty="0"/>
          </a:p>
          <a:p>
            <a:pPr lvl="0"/>
            <a:r>
              <a:rPr lang="en-US" u="sng" dirty="0"/>
              <a:t>Calculate</a:t>
            </a:r>
            <a:r>
              <a:rPr lang="en-US" dirty="0"/>
              <a:t>: our answer from each replication by the method of point 2;</a:t>
            </a:r>
            <a:endParaRPr lang="nl-NL" dirty="0"/>
          </a:p>
          <a:p>
            <a:pPr lvl="0"/>
            <a:r>
              <a:rPr lang="en-US" u="sng" dirty="0"/>
              <a:t>Summarize:</a:t>
            </a:r>
            <a:r>
              <a:rPr lang="en-US" dirty="0"/>
              <a:t> the answer over the replications.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667" y="4924002"/>
            <a:ext cx="10656000" cy="9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1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During this workshop we will </a:t>
            </a:r>
            <a:r>
              <a:rPr lang="en-US" dirty="0" smtClean="0"/>
              <a:t>address questions like:</a:t>
            </a:r>
            <a:endParaRPr lang="nl-NL" dirty="0"/>
          </a:p>
          <a:p>
            <a:pPr lvl="0"/>
            <a:r>
              <a:rPr lang="en-US" dirty="0"/>
              <a:t>What are different ways of “</a:t>
            </a:r>
            <a:r>
              <a:rPr lang="en-US" u="sng" dirty="0"/>
              <a:t>combining data</a:t>
            </a:r>
            <a:r>
              <a:rPr lang="en-US" dirty="0"/>
              <a:t>”? </a:t>
            </a:r>
            <a:br>
              <a:rPr lang="en-US" dirty="0"/>
            </a:br>
            <a:r>
              <a:rPr lang="en-US" dirty="0"/>
              <a:t>When are data linked?</a:t>
            </a:r>
            <a:r>
              <a:rPr lang="nl-NL" dirty="0"/>
              <a:t> </a:t>
            </a:r>
          </a:p>
          <a:p>
            <a:r>
              <a:rPr lang="en-US" dirty="0"/>
              <a:t>What can we do if response categories are different? </a:t>
            </a:r>
            <a:br>
              <a:rPr lang="en-US" dirty="0"/>
            </a:br>
            <a:r>
              <a:rPr lang="en-US" dirty="0"/>
              <a:t>How do our </a:t>
            </a:r>
            <a:r>
              <a:rPr lang="en-US" u="sng" dirty="0"/>
              <a:t>harmonization strategies</a:t>
            </a:r>
            <a:r>
              <a:rPr lang="en-US" dirty="0"/>
              <a:t> affect our later analyses?</a:t>
            </a:r>
            <a:endParaRPr lang="nl-NL" dirty="0"/>
          </a:p>
          <a:p>
            <a:r>
              <a:rPr lang="en-US" dirty="0"/>
              <a:t>What can we do if </a:t>
            </a:r>
            <a:r>
              <a:rPr lang="en-US" u="sng" dirty="0"/>
              <a:t>variables</a:t>
            </a:r>
            <a:r>
              <a:rPr lang="en-US" dirty="0"/>
              <a:t> are entirely </a:t>
            </a:r>
            <a:r>
              <a:rPr lang="en-US" u="sng" dirty="0"/>
              <a:t>missing</a:t>
            </a:r>
            <a:r>
              <a:rPr lang="en-US" dirty="0"/>
              <a:t> in some sources? </a:t>
            </a:r>
            <a:br>
              <a:rPr lang="en-US" dirty="0"/>
            </a:br>
            <a:r>
              <a:rPr lang="en-US" dirty="0"/>
              <a:t>What is the effect on later analyses?</a:t>
            </a:r>
            <a:endParaRPr lang="nl-NL" dirty="0"/>
          </a:p>
          <a:p>
            <a:r>
              <a:rPr lang="en-US" dirty="0"/>
              <a:t>What statistical analyses can we do if our cohort shrinks due to </a:t>
            </a:r>
            <a:r>
              <a:rPr lang="en-US" u="sng" dirty="0"/>
              <a:t>loss-to-follow-up</a:t>
            </a:r>
            <a:r>
              <a:rPr lang="en-US" dirty="0"/>
              <a:t>?</a:t>
            </a:r>
            <a:endParaRPr lang="nl-NL" dirty="0"/>
          </a:p>
          <a:p>
            <a:pPr lvl="0"/>
            <a:r>
              <a:rPr lang="en-US" dirty="0" smtClean="0"/>
              <a:t>Can </a:t>
            </a:r>
            <a:r>
              <a:rPr lang="en-US" dirty="0"/>
              <a:t>we analyze combined data just as ‘normal’ data? </a:t>
            </a:r>
            <a:br>
              <a:rPr lang="en-US" dirty="0"/>
            </a:br>
            <a:r>
              <a:rPr lang="en-US" dirty="0"/>
              <a:t>When do we need a </a:t>
            </a:r>
            <a:r>
              <a:rPr lang="en-US" u="sng" dirty="0"/>
              <a:t>multilevel model</a:t>
            </a:r>
            <a:r>
              <a:rPr lang="en-US" dirty="0"/>
              <a:t>, and how to do it</a:t>
            </a:r>
            <a:r>
              <a:rPr lang="en-US" dirty="0" smtClean="0"/>
              <a:t>?</a:t>
            </a: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Causes of missing data:</a:t>
            </a:r>
          </a:p>
          <a:p>
            <a:r>
              <a:rPr lang="en-US" dirty="0"/>
              <a:t>Respondent skipped the item</a:t>
            </a:r>
          </a:p>
          <a:p>
            <a:r>
              <a:rPr lang="en-US" dirty="0"/>
              <a:t>Data transmission/coding error</a:t>
            </a:r>
          </a:p>
          <a:p>
            <a:r>
              <a:rPr lang="en-US" dirty="0"/>
              <a:t>Drop out in longitudinal research</a:t>
            </a:r>
          </a:p>
          <a:p>
            <a:r>
              <a:rPr lang="en-US" dirty="0"/>
              <a:t>Refusal to cooperate</a:t>
            </a:r>
          </a:p>
          <a:p>
            <a:r>
              <a:rPr lang="en-US" dirty="0"/>
              <a:t>Sample from population</a:t>
            </a:r>
          </a:p>
          <a:p>
            <a:r>
              <a:rPr lang="en-US" dirty="0"/>
              <a:t>Question not asked, different forms</a:t>
            </a:r>
          </a:p>
          <a:p>
            <a:r>
              <a:rPr lang="en-US" dirty="0"/>
              <a:t>Branching, routing</a:t>
            </a:r>
          </a:p>
          <a:p>
            <a:r>
              <a:rPr lang="en-US" dirty="0"/>
              <a:t>Censoring</a:t>
            </a:r>
          </a:p>
          <a:p>
            <a:r>
              <a:rPr lang="en-US" dirty="0"/>
              <a:t>Combining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6721" y="1610038"/>
            <a:ext cx="366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In general, missing data can severely complicate interpretation and analysis.</a:t>
            </a:r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5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subjects are followed over time they can behave in three different ways:  </a:t>
            </a:r>
            <a:endParaRPr lang="nl-NL" dirty="0"/>
          </a:p>
          <a:p>
            <a:pPr lvl="0"/>
            <a:r>
              <a:rPr lang="en-US" i="1" dirty="0"/>
              <a:t>Complete case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has all measurements and hence has no missing response values.</a:t>
            </a:r>
            <a:endParaRPr lang="nl-NL" dirty="0"/>
          </a:p>
          <a:p>
            <a:pPr lvl="0"/>
            <a:r>
              <a:rPr lang="en-US" i="1" dirty="0"/>
              <a:t>Monotone </a:t>
            </a:r>
            <a:r>
              <a:rPr lang="en-US" i="1" dirty="0" err="1"/>
              <a:t>missingness</a:t>
            </a:r>
            <a:r>
              <a:rPr lang="en-US" i="1" dirty="0"/>
              <a:t> (drop-out)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starts by having all measurements, but at a certain point in time the measurements are missing and after that no measurement is recorded.</a:t>
            </a:r>
            <a:endParaRPr lang="nl-NL" dirty="0"/>
          </a:p>
          <a:p>
            <a:pPr lvl="0"/>
            <a:r>
              <a:rPr lang="en-US" i="1" dirty="0"/>
              <a:t>Non-monotone </a:t>
            </a:r>
            <a:r>
              <a:rPr lang="en-US" i="1" dirty="0" err="1"/>
              <a:t>missingness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The subject misses one (or more) measurements, however after a missed measurement there is at least one another measurement.</a:t>
            </a: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07113"/>
              </p:ext>
            </p:extLst>
          </p:nvPr>
        </p:nvGraphicFramePr>
        <p:xfrm>
          <a:off x="7132319" y="2820762"/>
          <a:ext cx="4850181" cy="2831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29554">
                  <a:extLst>
                    <a:ext uri="{9D8B030D-6E8A-4147-A177-3AD203B41FA5}">
                      <a16:colId xmlns="" xmlns:a16="http://schemas.microsoft.com/office/drawing/2014/main" val="1455779124"/>
                    </a:ext>
                  </a:extLst>
                </a:gridCol>
                <a:gridCol w="568792">
                  <a:extLst>
                    <a:ext uri="{9D8B030D-6E8A-4147-A177-3AD203B41FA5}">
                      <a16:colId xmlns="" xmlns:a16="http://schemas.microsoft.com/office/drawing/2014/main" val="1361848451"/>
                    </a:ext>
                  </a:extLst>
                </a:gridCol>
                <a:gridCol w="650048">
                  <a:extLst>
                    <a:ext uri="{9D8B030D-6E8A-4147-A177-3AD203B41FA5}">
                      <a16:colId xmlns="" xmlns:a16="http://schemas.microsoft.com/office/drawing/2014/main" val="3976630974"/>
                    </a:ext>
                  </a:extLst>
                </a:gridCol>
                <a:gridCol w="617546">
                  <a:extLst>
                    <a:ext uri="{9D8B030D-6E8A-4147-A177-3AD203B41FA5}">
                      <a16:colId xmlns="" xmlns:a16="http://schemas.microsoft.com/office/drawing/2014/main" val="2518468596"/>
                    </a:ext>
                  </a:extLst>
                </a:gridCol>
                <a:gridCol w="584241">
                  <a:extLst>
                    <a:ext uri="{9D8B030D-6E8A-4147-A177-3AD203B41FA5}">
                      <a16:colId xmlns="" xmlns:a16="http://schemas.microsoft.com/office/drawing/2014/main" val="1039873379"/>
                    </a:ext>
                  </a:extLst>
                </a:gridCol>
              </a:tblGrid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1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2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3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4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71062819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Complete case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916273364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392121485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r>
                        <a:rPr lang="en-US" sz="1300" dirty="0">
                          <a:effectLst/>
                        </a:rPr>
                        <a:t> (drop-out)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056267059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37395057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92373347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87421682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Non-monotone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4280917913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55449150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3191796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07826154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…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7387367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508906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can make an assumption about the missing mechanism, the missing is: </a:t>
            </a:r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MCAR</a:t>
            </a:r>
            <a:r>
              <a:rPr lang="en-US" dirty="0"/>
              <a:t>: Missing Completely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Mother filled in the questionnaire but it was not received</a:t>
            </a:r>
            <a:br>
              <a:rPr lang="en-GB" sz="1600" dirty="0"/>
            </a:br>
            <a:r>
              <a:rPr lang="en-GB" sz="1600" dirty="0"/>
              <a:t>	because it was lost by the postal service</a:t>
            </a:r>
            <a:endParaRPr lang="nl-NL" sz="1600" dirty="0"/>
          </a:p>
          <a:p>
            <a:pPr>
              <a:tabLst>
                <a:tab pos="1165225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MAR</a:t>
            </a:r>
            <a:r>
              <a:rPr lang="en-US" dirty="0"/>
              <a:t>: Missing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Low response from multiparous mothers</a:t>
            </a:r>
            <a:endParaRPr lang="nl-NL" dirty="0"/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MNAR</a:t>
            </a:r>
            <a:r>
              <a:rPr lang="en-US" dirty="0"/>
              <a:t>: Missing Not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If a child is unable to carry out a task, the mother is more</a:t>
            </a:r>
            <a:br>
              <a:rPr lang="en-GB" sz="1600" dirty="0"/>
            </a:br>
            <a:r>
              <a:rPr lang="en-GB" sz="1600" dirty="0"/>
              <a:t>	likely to leave blank (missing) </a:t>
            </a:r>
            <a:r>
              <a:rPr lang="nl-NL" sz="1600" dirty="0"/>
              <a:t/>
            </a:r>
            <a:br>
              <a:rPr lang="nl-NL" sz="1600" dirty="0"/>
            </a:b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Main steps used in multiple imputation</a:t>
            </a:r>
            <a:endParaRPr lang="nl-NL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12876" r="16762" b="3307"/>
          <a:stretch/>
        </p:blipFill>
        <p:spPr bwMode="auto">
          <a:xfrm>
            <a:off x="719666" y="2321354"/>
            <a:ext cx="6123895" cy="3619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19461" y="1610038"/>
            <a:ext cx="3996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Multiple imputation creates several </a:t>
            </a:r>
            <a:r>
              <a:rPr lang="en-US" sz="1600" i="1" dirty="0"/>
              <a:t>m</a:t>
            </a:r>
            <a:r>
              <a:rPr lang="en-US" sz="1600" dirty="0"/>
              <a:t> &gt; 1 complete datasets, where the missing values are replaced by plausible values.</a:t>
            </a:r>
          </a:p>
          <a:p>
            <a:pPr marL="0" indent="0" algn="just">
              <a:buNone/>
            </a:pPr>
            <a:r>
              <a:rPr lang="en-US" sz="1600" dirty="0"/>
              <a:t> </a:t>
            </a:r>
          </a:p>
          <a:p>
            <a:pPr marL="0" indent="0" algn="just">
              <a:buNone/>
            </a:pPr>
            <a:r>
              <a:rPr lang="en-US" sz="1600" dirty="0"/>
              <a:t>Each of these datasets is analyzed using standard software, and the </a:t>
            </a:r>
            <a:r>
              <a:rPr lang="en-US" sz="1600" i="1" dirty="0"/>
              <a:t>m</a:t>
            </a:r>
            <a:r>
              <a:rPr lang="en-US" sz="1600" dirty="0"/>
              <a:t> results are then pooled in to a final point estimate.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The magnitude of the difference between the imputed data points tells us something about the uncertainty about the imputed value: the bigger the difference the more uncertain we are. </a:t>
            </a:r>
            <a:endParaRPr lang="en-US" sz="9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1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in mice</a:t>
            </a:r>
            <a:endParaRPr lang="nl-N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2054417"/>
            <a:ext cx="7769816" cy="3597584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large should </a:t>
            </a:r>
            <a:r>
              <a:rPr lang="en-US" b="1" i="1" dirty="0"/>
              <a:t>m</a:t>
            </a:r>
            <a:r>
              <a:rPr lang="en-US" b="1" dirty="0"/>
              <a:t> be?</a:t>
            </a:r>
          </a:p>
          <a:p>
            <a:r>
              <a:rPr lang="en-US" dirty="0"/>
              <a:t>Use </a:t>
            </a:r>
            <a:r>
              <a:rPr lang="en-US" i="1" dirty="0"/>
              <a:t>m </a:t>
            </a:r>
            <a:r>
              <a:rPr lang="en-US" dirty="0"/>
              <a:t>= 5 or </a:t>
            </a:r>
            <a:r>
              <a:rPr lang="en-US" i="1" dirty="0"/>
              <a:t>m</a:t>
            </a:r>
            <a:r>
              <a:rPr lang="en-US" dirty="0"/>
              <a:t> = 10 if the fraction of missing information is low</a:t>
            </a:r>
          </a:p>
          <a:p>
            <a:r>
              <a:rPr lang="en-US" dirty="0"/>
              <a:t>Develop your model with </a:t>
            </a:r>
            <a:r>
              <a:rPr lang="en-US" i="1" dirty="0"/>
              <a:t>m</a:t>
            </a:r>
            <a:r>
              <a:rPr lang="en-US" dirty="0"/>
              <a:t> = 5.</a:t>
            </a:r>
            <a:br>
              <a:rPr lang="en-US" dirty="0"/>
            </a:br>
            <a:r>
              <a:rPr lang="en-US" dirty="0"/>
              <a:t>Do final run with </a:t>
            </a:r>
            <a:r>
              <a:rPr lang="en-US" i="1" dirty="0"/>
              <a:t>m</a:t>
            </a:r>
            <a:r>
              <a:rPr lang="en-US" dirty="0"/>
              <a:t> equal to percentage of incomplete cases.</a:t>
            </a:r>
          </a:p>
          <a:p>
            <a:r>
              <a:rPr lang="en-US" dirty="0"/>
              <a:t>Repeat the analysis with </a:t>
            </a:r>
            <a:r>
              <a:rPr lang="en-US" i="1" dirty="0"/>
              <a:t>m</a:t>
            </a:r>
            <a:r>
              <a:rPr lang="en-US" dirty="0"/>
              <a:t> = 5 with different seeds.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parameters, </a:t>
            </a:r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Practicalities</a:t>
            </a:r>
          </a:p>
          <a:p>
            <a:r>
              <a:rPr lang="en-US" dirty="0"/>
              <a:t>Combining data sets and missing data</a:t>
            </a:r>
          </a:p>
          <a:p>
            <a:r>
              <a:rPr lang="en-US" dirty="0"/>
              <a:t>Multiple Imputation (MI)</a:t>
            </a:r>
          </a:p>
          <a:p>
            <a:r>
              <a:rPr lang="en-US" dirty="0"/>
              <a:t>Creating comparable variables</a:t>
            </a:r>
          </a:p>
          <a:p>
            <a:r>
              <a:rPr lang="en-US" dirty="0"/>
              <a:t>Developmental milestones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Multilevel Analysis</a:t>
            </a:r>
          </a:p>
          <a:p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sources of variation</a:t>
            </a:r>
          </a:p>
          <a:p>
            <a:r>
              <a:rPr lang="en-US" dirty="0"/>
              <a:t>The variance cause by the fact that we are taking a sample rather than the entire population. (this is the conventional statistical measures of variability)</a:t>
            </a:r>
          </a:p>
          <a:p>
            <a:r>
              <a:rPr lang="en-US" dirty="0"/>
              <a:t>The extra variance caused by the fact that there are missing values in the sample</a:t>
            </a:r>
          </a:p>
          <a:p>
            <a:r>
              <a:rPr lang="en-US" dirty="0"/>
              <a:t>The extra simulation variance cause by the fact that the total variance itself is based on finite </a:t>
            </a:r>
            <a:r>
              <a:rPr lang="en-US" i="1" dirty="0" err="1"/>
              <a:t>m</a:t>
            </a:r>
            <a:r>
              <a:rPr lang="en-US" dirty="0" err="1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8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combining data from cohort studies we want to </a:t>
            </a:r>
            <a:r>
              <a:rPr lang="en-US" i="1" dirty="0"/>
              <a:t>add</a:t>
            </a:r>
            <a:r>
              <a:rPr lang="en-US" dirty="0"/>
              <a:t> the datasets, since the cohorts study the same phenomena with different subjects.</a:t>
            </a:r>
          </a:p>
          <a:p>
            <a:pPr marL="0" indent="0" algn="just">
              <a:buNone/>
            </a:pPr>
            <a:r>
              <a:rPr lang="en-US" dirty="0"/>
              <a:t>However, the way these cohort studies investigated the phenomena might differ.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For example, all cohort studies might have the same survey question, however the categorical responses for this question differ.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 be able to </a:t>
            </a:r>
            <a:r>
              <a:rPr lang="en-US" i="1" dirty="0"/>
              <a:t>add</a:t>
            </a:r>
            <a:r>
              <a:rPr lang="en-US" dirty="0"/>
              <a:t> these datasets, we would like to harmonize the responses to these survey questions which can be done by e.g. </a:t>
            </a:r>
            <a:r>
              <a:rPr lang="en-US" b="1" dirty="0"/>
              <a:t>response conversion</a:t>
            </a:r>
            <a:r>
              <a:rPr lang="en-US" dirty="0"/>
              <a:t>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4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Arial" charset="0"/>
                <a:ea typeface="ＭＳ Ｐゴシック" charset="0"/>
              </a:rPr>
              <a:t>Levels of equivalence</a:t>
            </a:r>
          </a:p>
          <a:p>
            <a:pPr marL="0" indent="0">
              <a:buNone/>
            </a:pPr>
            <a:endParaRPr lang="en-GB" b="1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r>
              <a:rPr lang="en-GB" dirty="0"/>
              <a:t>5 </a:t>
            </a:r>
            <a:r>
              <a:rPr lang="en-GB" b="1" dirty="0"/>
              <a:t>scalar equivalence</a:t>
            </a:r>
            <a:r>
              <a:rPr lang="en-GB" dirty="0"/>
              <a:t>: same ratio scale across cohort</a:t>
            </a:r>
          </a:p>
          <a:p>
            <a:pPr marL="0" indent="0">
              <a:buNone/>
            </a:pPr>
            <a:r>
              <a:rPr lang="en-GB" dirty="0"/>
              <a:t>4 </a:t>
            </a:r>
            <a:r>
              <a:rPr lang="en-GB" b="1" dirty="0"/>
              <a:t>unit equivalence</a:t>
            </a:r>
            <a:r>
              <a:rPr lang="en-GB" dirty="0"/>
              <a:t>: same units but different anchors</a:t>
            </a:r>
          </a:p>
          <a:p>
            <a:pPr marL="0" indent="0">
              <a:buNone/>
            </a:pPr>
            <a:r>
              <a:rPr lang="en-GB" dirty="0"/>
              <a:t>3 </a:t>
            </a:r>
            <a:r>
              <a:rPr lang="en-GB" b="1" dirty="0"/>
              <a:t>procedural equivalence</a:t>
            </a:r>
            <a:r>
              <a:rPr lang="en-GB" dirty="0"/>
              <a:t>: common procedure to measure objects, but there is no underlying unit or ordering in the numbers</a:t>
            </a:r>
          </a:p>
          <a:p>
            <a:pPr marL="0" indent="0">
              <a:buNone/>
            </a:pPr>
            <a:r>
              <a:rPr lang="en-GB" dirty="0"/>
              <a:t>2 </a:t>
            </a:r>
            <a:r>
              <a:rPr lang="en-GB" b="1" dirty="0"/>
              <a:t>construct equivalence</a:t>
            </a:r>
            <a:r>
              <a:rPr lang="en-GB" dirty="0"/>
              <a:t>: same concept is measured, but scales differ</a:t>
            </a:r>
          </a:p>
          <a:p>
            <a:pPr marL="0" indent="0">
              <a:buNone/>
            </a:pPr>
            <a:r>
              <a:rPr lang="en-GB" dirty="0"/>
              <a:t>1 </a:t>
            </a:r>
            <a:r>
              <a:rPr lang="en-GB" b="1" dirty="0"/>
              <a:t>construct inequivalence</a:t>
            </a:r>
            <a:r>
              <a:rPr lang="en-GB" dirty="0"/>
              <a:t>: no equivalent concepts across cohorts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0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/>
          <p:cNvSpPr txBox="1"/>
          <p:nvPr/>
        </p:nvSpPr>
        <p:spPr>
          <a:xfrm>
            <a:off x="719667" y="3285067"/>
            <a:ext cx="7570893" cy="1090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19666" y="1332521"/>
            <a:ext cx="4168607" cy="412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5515" y="1610038"/>
            <a:ext cx="334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dirty="0"/>
              <a:t>The trait </a:t>
            </a:r>
            <a:r>
              <a:rPr lang="el-GR" sz="1600" i="1" dirty="0"/>
              <a:t>θ</a:t>
            </a:r>
            <a:r>
              <a:rPr lang="nl-NL" sz="1600" dirty="0"/>
              <a:t> </a:t>
            </a:r>
            <a:r>
              <a:rPr lang="nl-NL" sz="1600" dirty="0" err="1"/>
              <a:t>makes</a:t>
            </a:r>
            <a:r>
              <a:rPr lang="nl-NL" sz="1600" dirty="0"/>
              <a:t> up a common </a:t>
            </a:r>
            <a:r>
              <a:rPr lang="nl-NL" sz="1600" dirty="0" err="1"/>
              <a:t>scale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walking</a:t>
            </a:r>
            <a:r>
              <a:rPr lang="nl-NL" sz="1600" dirty="0"/>
              <a:t> </a:t>
            </a:r>
            <a:r>
              <a:rPr lang="nl-NL" sz="1600" dirty="0" err="1"/>
              <a:t>disability</a:t>
            </a:r>
            <a:r>
              <a:rPr lang="nl-NL" sz="1600" dirty="0"/>
              <a:t>.</a:t>
            </a:r>
            <a:endParaRPr lang="en-US" sz="16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2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440000"/>
            <a:ext cx="7991475" cy="3876860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0.27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HAQ8</a:t>
            </a:r>
          </a:p>
          <a:p>
            <a:pPr algn="just"/>
            <a:r>
              <a:rPr lang="nl-NL" dirty="0"/>
              <a:t>0.50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HAQ8</a:t>
            </a:r>
          </a:p>
          <a:p>
            <a:pPr algn="just"/>
            <a:r>
              <a:rPr lang="nl-NL" dirty="0"/>
              <a:t>0.23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HAQ8</a:t>
            </a:r>
          </a:p>
          <a:p>
            <a:pPr algn="just"/>
            <a:r>
              <a:rPr lang="nl-NL" dirty="0"/>
              <a:t>0.00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HAQ8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1" b="32491"/>
          <a:stretch/>
        </p:blipFill>
        <p:spPr>
          <a:xfrm>
            <a:off x="6441755" y="2639292"/>
            <a:ext cx="5026350" cy="3012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8262" y="3474684"/>
            <a:ext cx="0" cy="14855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142367" y="4517028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56383" y="4338274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42367" y="3951465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8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Combining data sets and missing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be similar/be different on:</a:t>
            </a:r>
          </a:p>
          <a:p>
            <a:r>
              <a:rPr lang="en-US" dirty="0"/>
              <a:t>The variables they collected</a:t>
            </a:r>
          </a:p>
          <a:p>
            <a:r>
              <a:rPr lang="en-US" dirty="0"/>
              <a:t>The subjects included in the study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these differences or similarities there are different ways to combine datasets.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0.11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GAR9</a:t>
            </a:r>
          </a:p>
          <a:p>
            <a:pPr algn="just"/>
            <a:r>
              <a:rPr lang="nl-NL" dirty="0"/>
              <a:t>0.72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GAR9</a:t>
            </a:r>
          </a:p>
          <a:p>
            <a:pPr algn="just"/>
            <a:r>
              <a:rPr lang="nl-NL" dirty="0"/>
              <a:t>0.16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GAR9</a:t>
            </a:r>
          </a:p>
          <a:p>
            <a:pPr algn="just"/>
            <a:r>
              <a:rPr lang="nl-NL" dirty="0"/>
              <a:t>0.01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GAR9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0"/>
          <a:stretch/>
        </p:blipFill>
        <p:spPr>
          <a:xfrm>
            <a:off x="6553746" y="2790177"/>
            <a:ext cx="4743193" cy="26853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747101" y="3383947"/>
            <a:ext cx="0" cy="159251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5107" y="4689583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35107" y="4745881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35107" y="3565304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35107" y="4943180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procedure of response conversion consists of two steps: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Construction of the conversion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Using the conversion key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conversion key</a:t>
            </a:r>
            <a:r>
              <a:rPr lang="en-US" dirty="0"/>
              <a:t> models the relation between the common scale and the observed data.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It is important that the studies in need for harmonization need at least one identical item/question (</a:t>
            </a:r>
            <a:r>
              <a:rPr lang="en-US" b="1" dirty="0"/>
              <a:t>bridge item</a:t>
            </a:r>
            <a:r>
              <a:rPr lang="en-US" dirty="0"/>
              <a:t>) which can be used to develop the common scale.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</a:t>
            </a:r>
            <a:r>
              <a:rPr lang="en-US" dirty="0" smtClean="0"/>
              <a:t>Recoding values</a:t>
            </a:r>
            <a:endParaRPr lang="en-GB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3" y="1440000"/>
            <a:ext cx="9201458" cy="36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80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Improving comparability can </a:t>
            </a:r>
            <a:r>
              <a:rPr lang="en-US" dirty="0"/>
              <a:t>also be done by </a:t>
            </a:r>
            <a:r>
              <a:rPr lang="en-US" b="1" dirty="0"/>
              <a:t>Multiple Imputation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multiple imputation approach is more flexible and more general than the recoding approach.</a:t>
            </a:r>
            <a:br>
              <a:rPr lang="en-US" dirty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MI approach does not require a common unidimensional latent scale, thereby increasing the range of applications.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MI approach takes uncertainty of recode into account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MI approach </a:t>
            </a:r>
            <a:r>
              <a:rPr lang="en-US" dirty="0"/>
              <a:t>will be explained by an example from the book ‘Flexible Imputation of Missing Data’ of Stef van Buuren (2012).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for example two bureaus, bureau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, that collect data about health in their own population. </a:t>
            </a:r>
            <a:br>
              <a:rPr lang="en-US" dirty="0"/>
            </a:br>
            <a:r>
              <a:rPr lang="en-US" dirty="0"/>
              <a:t>The survey items that they used are similar, but not the same. </a:t>
            </a:r>
            <a:br>
              <a:rPr lang="en-US" dirty="0"/>
            </a:br>
            <a:r>
              <a:rPr lang="en-US" dirty="0"/>
              <a:t>The survey used by bureau </a:t>
            </a:r>
            <a:r>
              <a:rPr lang="en-US" i="1" dirty="0"/>
              <a:t>A</a:t>
            </a:r>
            <a:r>
              <a:rPr lang="en-US" dirty="0"/>
              <a:t> contains the following question for measuring walking disability (item </a:t>
            </a:r>
            <a:r>
              <a:rPr lang="en-US" b="1" dirty="0"/>
              <a:t>A</a:t>
            </a:r>
            <a:r>
              <a:rPr lang="en-US" dirty="0"/>
              <a:t>):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dirty="0"/>
              <a:t>	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Without any difficulty</a:t>
            </a:r>
            <a:r>
              <a:rPr lang="en-US" dirty="0"/>
              <a:t>					242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With some difficulty</a:t>
            </a:r>
            <a:r>
              <a:rPr lang="en-US" dirty="0"/>
              <a:t>					43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With much difficulty	</a:t>
            </a:r>
            <a:r>
              <a:rPr lang="en-US" dirty="0"/>
              <a:t>				15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Unable to do</a:t>
            </a:r>
            <a:r>
              <a:rPr lang="en-US" dirty="0"/>
              <a:t>					0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six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A</a:t>
                </a:r>
                <a:r>
                  <a:rPr lang="en-US" dirty="0"/>
                  <a:t> produces a yearly report containing an estimate of the mean of the distribution of population A on item </a:t>
                </a:r>
                <a:r>
                  <a:rPr lang="en-US" b="1" dirty="0"/>
                  <a:t>A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When MCAR is assumed, we find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242∗0+43∗1+15∗2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300 =0.243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disability estimate for population A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  <a:blipFill>
                <a:blip r:embed="rId2"/>
                <a:stretch>
                  <a:fillRect l="-2160" t="-2311" r="-28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</a:pPr>
            <a:r>
              <a:rPr lang="en-US" sz="1600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sz="1600" dirty="0"/>
              <a:t>		  	</a:t>
            </a:r>
            <a:endParaRPr lang="nl-NL" sz="1600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0: Without any difficulty</a:t>
            </a:r>
            <a:r>
              <a:rPr lang="en-US" sz="1600" dirty="0"/>
              <a:t>		242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1: With some difficulty</a:t>
            </a:r>
            <a:r>
              <a:rPr lang="en-US" sz="1600" dirty="0"/>
              <a:t>		43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2: With much difficulty	</a:t>
            </a:r>
            <a:r>
              <a:rPr lang="en-US" sz="1600" dirty="0"/>
              <a:t>	15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3: Unable to do				</a:t>
            </a:r>
            <a:r>
              <a:rPr lang="en-US" sz="1600" dirty="0"/>
              <a:t>0</a:t>
            </a:r>
            <a:endParaRPr lang="en-US" sz="6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survey of bureau </a:t>
            </a:r>
            <a:r>
              <a:rPr lang="en-US" i="1" dirty="0"/>
              <a:t>B</a:t>
            </a:r>
            <a:r>
              <a:rPr lang="en-US" dirty="0"/>
              <a:t> contains item </a:t>
            </a:r>
            <a:r>
              <a:rPr lang="en-US" b="1" dirty="0"/>
              <a:t>B</a:t>
            </a:r>
            <a:r>
              <a:rPr lang="en-US" dirty="0"/>
              <a:t>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dirty="0"/>
              <a:t>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Yes, no difficulty</a:t>
            </a:r>
            <a:r>
              <a:rPr lang="en-US" dirty="0"/>
              <a:t>						145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Yes, with some difficulty</a:t>
            </a:r>
            <a:r>
              <a:rPr lang="en-US" dirty="0"/>
              <a:t>					110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Yes, with much difficulty	</a:t>
            </a:r>
            <a:r>
              <a:rPr lang="en-US" dirty="0"/>
              <a:t>				29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No, only with help from others</a:t>
            </a:r>
            <a:r>
              <a:rPr lang="en-US" dirty="0"/>
              <a:t>					8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no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8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B</a:t>
                </a:r>
                <a:r>
                  <a:rPr lang="en-US" dirty="0"/>
                  <a:t> publishes the proportion of cases in category 0 as a yearly health measure. </a:t>
                </a:r>
              </a:p>
              <a:p>
                <a:pPr marL="0" indent="0">
                  <a:buNone/>
                </a:pPr>
                <a:r>
                  <a:rPr lang="en-US" dirty="0"/>
                  <a:t>Assuming a simple random sample,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is estimated by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=145 / 292 =0.497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health estimate for population B using the method of bureau </a:t>
                </a:r>
                <a:r>
                  <a:rPr lang="en-US" i="1" dirty="0"/>
                  <a:t>B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20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0: Yes, no difficulty</a:t>
            </a:r>
            <a:r>
              <a:rPr lang="en-US" sz="1600" dirty="0"/>
              <a:t>		145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1: Yes, with some difficulty</a:t>
            </a:r>
            <a:r>
              <a:rPr lang="en-US" sz="1600" dirty="0"/>
              <a:t>		110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2: Yes, with much difficulty	</a:t>
            </a:r>
            <a:r>
              <a:rPr lang="en-US" sz="1600" dirty="0"/>
              <a:t>	29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3: No, only with help from others	</a:t>
            </a:r>
            <a:r>
              <a:rPr lang="en-US" sz="1600" dirty="0"/>
              <a:t>8</a:t>
            </a:r>
            <a:endParaRPr lang="en-US" sz="3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1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en-US" dirty="0"/>
                  <a:t> are different statistics calculated on different samples, and hence cannot be compared. 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:r>
                  <a:rPr lang="nl-NL" dirty="0" err="1"/>
                  <a:t>One</a:t>
                </a:r>
                <a:r>
                  <a:rPr lang="nl-NL" dirty="0"/>
                  <a:t> solution, </a:t>
                </a:r>
                <a:r>
                  <a:rPr lang="nl-NL" dirty="0" err="1"/>
                  <a:t>which</a:t>
                </a:r>
                <a:r>
                  <a:rPr lang="nl-NL" dirty="0"/>
                  <a:t> is </a:t>
                </a:r>
                <a:r>
                  <a:rPr lang="nl-NL" dirty="0" err="1"/>
                  <a:t>widely</a:t>
                </a:r>
                <a:r>
                  <a:rPr lang="nl-NL" dirty="0"/>
                  <a:t> </a:t>
                </a:r>
                <a:r>
                  <a:rPr lang="nl-NL" dirty="0" err="1"/>
                  <a:t>practiced</a:t>
                </a:r>
                <a:r>
                  <a:rPr lang="nl-NL" dirty="0"/>
                  <a:t>, is </a:t>
                </a:r>
                <a:r>
                  <a:rPr lang="nl-NL" dirty="0" err="1"/>
                  <a:t>just</a:t>
                </a:r>
                <a:r>
                  <a:rPr lang="nl-NL" dirty="0"/>
                  <a:t> </a:t>
                </a:r>
                <a:r>
                  <a:rPr lang="nl-NL" dirty="0" err="1"/>
                  <a:t>equating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four</a:t>
                </a:r>
                <a:r>
                  <a:rPr lang="nl-NL" dirty="0"/>
                  <a:t> </a:t>
                </a:r>
                <a:r>
                  <a:rPr lang="nl-NL" dirty="0" err="1"/>
                  <a:t>categories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methods</a:t>
                </a:r>
                <a:r>
                  <a:rPr lang="nl-NL" dirty="0"/>
                  <a:t> of bureau </a:t>
                </a:r>
                <a:r>
                  <a:rPr lang="nl-NL" i="1" dirty="0"/>
                  <a:t>A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i="1" dirty="0"/>
                  <a:t>B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compare</a:t>
                </a:r>
                <a:r>
                  <a:rPr lang="nl-NL" dirty="0"/>
                  <a:t> </a:t>
                </a:r>
                <a:r>
                  <a:rPr lang="nl-NL" dirty="0" err="1"/>
                  <a:t>results</a:t>
                </a:r>
                <a:r>
                  <a:rPr lang="nl-NL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  <a:blipFill>
                <a:blip r:embed="rId2"/>
                <a:stretch>
                  <a:fillRect l="-2180" t="-2311" r="-18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</a:pPr>
                <a:r>
                  <a:rPr lang="en-US" sz="1600" dirty="0">
                    <a:solidFill>
                      <a:schemeClr val="accent2"/>
                    </a:solidFill>
                  </a:rPr>
                  <a:t>Are you able to walk outdoors on flat ground?</a:t>
                </a:r>
                <a:endParaRPr lang="nl-NL" sz="1600" dirty="0"/>
              </a:p>
              <a:p>
                <a:pPr marL="357012" lvl="1" indent="0">
                  <a:buNone/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0: Without any difficulty</a:t>
                </a:r>
                <a:r>
                  <a:rPr lang="en-US" sz="1600" dirty="0"/>
                  <a:t>		242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1: With some difficulty</a:t>
                </a:r>
                <a:r>
                  <a:rPr lang="en-US" sz="1600" dirty="0"/>
                  <a:t>		43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2: With much difficulty	</a:t>
                </a:r>
                <a:r>
                  <a:rPr lang="en-US" sz="1600" dirty="0"/>
                  <a:t>	15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3: Unable to do				</a:t>
                </a:r>
                <a:r>
                  <a:rPr lang="en-US" sz="1600" dirty="0"/>
                  <a:t>0</a:t>
                </a:r>
                <a:endParaRPr lang="en-US" sz="6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Can you, fully independent, walk outdoors (if necessary with cane)?</a:t>
                </a:r>
                <a:r>
                  <a:rPr lang="en-US" sz="1600" dirty="0"/>
                  <a:t>	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0: Yes, no difficulty</a:t>
                </a:r>
                <a:r>
                  <a:rPr lang="en-US" sz="1600" dirty="0"/>
                  <a:t>		145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1: Yes, with some difficulty</a:t>
                </a:r>
                <a:r>
                  <a:rPr lang="en-US" sz="1600" dirty="0"/>
                  <a:t>		110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2: Yes, with much difficulty	</a:t>
                </a:r>
                <a:r>
                  <a:rPr lang="en-US" sz="1600" dirty="0"/>
                  <a:t>	29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3: No, only with help from others	</a:t>
                </a:r>
                <a:r>
                  <a:rPr lang="en-US" sz="1600" dirty="0"/>
                  <a:t>8</a:t>
                </a:r>
                <a:endParaRPr lang="en-US" sz="3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blipFill>
                <a:blip r:embed="rId3"/>
                <a:stretch>
                  <a:fillRect l="-856" t="-382" r="-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To estimate walking disability in population B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 we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145∗0+110∗1+29∗2+8∗3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292 =0.658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The difference equals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=0.658−0.243=0.414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on a scale from 0 to 3.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9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2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Multiple Imputation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have missing values for multiple reasons. 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Multiple imputation creates several complete datasets, where the missing values are replaced by plausible values.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the analysis one takes the uncertainty about these plausible values into account.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/>
                  <a:t>As we will see, this result is however highly dependent on assumptions that may not be realistic for these data.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9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result is however highly dependent on assumptions that may not be realistic for these </a:t>
                </a:r>
                <a:r>
                  <a:rPr lang="en-US" dirty="0" smtClean="0"/>
                  <a:t>data </a:t>
                </a:r>
                <a:r>
                  <a:rPr lang="en-US" dirty="0" smtClean="0">
                    <a:sym typeface="Wingdings"/>
                  </a:rPr>
                  <a:t> practical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 rotWithShape="0"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8" y="1557867"/>
            <a:ext cx="9514126" cy="346117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65762" y="5256109"/>
            <a:ext cx="1138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-in </a:t>
            </a:r>
            <a:r>
              <a:rPr lang="nl-NL" dirty="0" err="1" smtClean="0"/>
              <a:t>the</a:t>
            </a:r>
            <a:r>
              <a:rPr lang="nl-NL" dirty="0" smtClean="0"/>
              <a:t> missing </a:t>
            </a:r>
            <a:r>
              <a:rPr lang="nl-NL" dirty="0" err="1" smtClean="0"/>
              <a:t>parts</a:t>
            </a:r>
            <a:r>
              <a:rPr lang="nl-NL" dirty="0" smtClean="0"/>
              <a:t>,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r>
              <a:rPr lang="nl-NL" dirty="0" smtClean="0"/>
              <a:t> 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1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57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5711"/>
              </p:ext>
            </p:extLst>
          </p:nvPr>
        </p:nvGraphicFramePr>
        <p:xfrm>
          <a:off x="2408243" y="981075"/>
          <a:ext cx="7407275" cy="505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Photo Editor Photo" r:id="rId3" imgW="7590476" imgH="4858428" progId="MSPhotoEd.3">
                  <p:embed/>
                </p:oleObj>
              </mc:Choice>
              <mc:Fallback>
                <p:oleObj name="Photo Editor Photo" r:id="rId3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43" y="981075"/>
                        <a:ext cx="7407275" cy="505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Example items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205834"/>
              </p:ext>
            </p:extLst>
          </p:nvPr>
        </p:nvGraphicFramePr>
        <p:xfrm>
          <a:off x="2927350" y="2200275"/>
          <a:ext cx="7272338" cy="2971800"/>
        </p:xfrm>
        <a:graphic>
          <a:graphicData uri="http://schemas.openxmlformats.org/drawingml/2006/table">
            <a:tbl>
              <a:tblPr/>
              <a:tblGrid>
                <a:gridCol w="1800225"/>
                <a:gridCol w="5472113"/>
              </a:tblGrid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Visit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Item</a:t>
                      </a: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Fixates eyes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Reacts to speech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arms as much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legs as much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Lifts chin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Smiles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 response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Follows with eyes and head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The ideal situation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9231" y="1704975"/>
            <a:ext cx="7272338" cy="4181475"/>
          </a:xfrm>
        </p:spPr>
        <p:txBody>
          <a:bodyPr/>
          <a:lstStyle/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One unit for development: D-score</a:t>
            </a:r>
          </a:p>
          <a:p>
            <a:pPr marL="381000" indent="-381000">
              <a:defRPr/>
            </a:pPr>
            <a:endParaRPr lang="en-GB" dirty="0" smtClean="0">
              <a:cs typeface="+mn-cs"/>
            </a:endParaRPr>
          </a:p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Three desirable properties: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two D-scores measured on the </a:t>
            </a:r>
            <a:r>
              <a:rPr lang="en-GB" b="1" dirty="0" smtClean="0">
                <a:cs typeface="+mn-cs"/>
              </a:rPr>
              <a:t>same child</a:t>
            </a:r>
            <a:r>
              <a:rPr lang="en-GB" dirty="0" smtClean="0">
                <a:cs typeface="+mn-cs"/>
              </a:rPr>
              <a:t> at </a:t>
            </a:r>
            <a:r>
              <a:rPr lang="en-GB" b="1" dirty="0" smtClean="0">
                <a:cs typeface="+mn-cs"/>
              </a:rPr>
              <a:t>different ages</a:t>
            </a:r>
            <a:r>
              <a:rPr lang="en-GB" dirty="0" smtClean="0">
                <a:cs typeface="+mn-cs"/>
              </a:rPr>
              <a:t> quantifies the amount of development during the interval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the D-score measured on two </a:t>
            </a:r>
            <a:r>
              <a:rPr lang="en-GB" b="1" dirty="0" smtClean="0">
                <a:cs typeface="+mn-cs"/>
              </a:rPr>
              <a:t>different children </a:t>
            </a:r>
            <a:r>
              <a:rPr lang="en-GB" dirty="0" smtClean="0">
                <a:cs typeface="+mn-cs"/>
              </a:rPr>
              <a:t>of the </a:t>
            </a:r>
            <a:r>
              <a:rPr lang="en-GB" b="1" dirty="0" smtClean="0">
                <a:cs typeface="+mn-cs"/>
              </a:rPr>
              <a:t>same age</a:t>
            </a:r>
            <a:r>
              <a:rPr lang="en-GB" dirty="0" smtClean="0">
                <a:cs typeface="+mn-cs"/>
              </a:rPr>
              <a:t> quantifies the difference in development between them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 smtClean="0">
                <a:cs typeface="+mn-cs"/>
              </a:rPr>
              <a:t>Comparing the D-score to an age-dependent reference identifies abnormal development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89325" y="3154363"/>
            <a:ext cx="54419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an interval scale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76625" y="4881563"/>
            <a:ext cx="57975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growth references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err="1" smtClean="0">
                <a:cs typeface="+mj-cs"/>
              </a:rPr>
              <a:t>Rasch</a:t>
            </a:r>
            <a:r>
              <a:rPr lang="en-GB" dirty="0" smtClean="0">
                <a:cs typeface="+mj-cs"/>
              </a:rPr>
              <a:t> model</a:t>
            </a:r>
          </a:p>
        </p:txBody>
      </p:sp>
      <p:sp>
        <p:nvSpPr>
          <p:cNvPr id="27650" name="Content Placeholder 3"/>
          <p:cNvSpPr>
            <a:spLocks noGrp="1"/>
          </p:cNvSpPr>
          <p:nvPr>
            <p:ph idx="1"/>
          </p:nvPr>
        </p:nvSpPr>
        <p:spPr>
          <a:xfrm>
            <a:off x="2927351" y="2200276"/>
            <a:ext cx="4824413" cy="4181475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probability of a 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depends on</a:t>
            </a: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ability </a:t>
            </a:r>
            <a:r>
              <a:rPr lang="en-US" altLang="x-none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of person </a:t>
            </a:r>
            <a:r>
              <a:rPr lang="en-US" altLang="x-none" i="1" dirty="0">
                <a:latin typeface="Arial" charset="0"/>
                <a:ea typeface="Arial" charset="0"/>
                <a:cs typeface="Arial" charset="0"/>
              </a:rPr>
              <a:t>i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difficulty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item </a:t>
            </a:r>
            <a:r>
              <a:rPr lang="en-GB" altLang="x-none" i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difference </a:t>
            </a:r>
            <a:r>
              <a:rPr lang="en-US" altLang="x-none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drives the probability of passing</a:t>
            </a: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1524001" y="276001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43397" name="Object 5"/>
          <p:cNvGraphicFramePr>
            <a:graphicFrameLocks noChangeAspect="1"/>
          </p:cNvGraphicFramePr>
          <p:nvPr/>
        </p:nvGraphicFramePr>
        <p:xfrm>
          <a:off x="2740025" y="4005263"/>
          <a:ext cx="6916738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4005263"/>
                        <a:ext cx="6916738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1" descr="georgeras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981075"/>
            <a:ext cx="1892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43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51454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r:id="rId4" imgW="7442601" imgH="5504233" progId="Excel.Chart.8">
                  <p:embed/>
                </p:oleObj>
              </mc:Choice>
              <mc:Fallback>
                <p:oleObj r:id="rId4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r:id="rId4" imgW="7442601" imgH="5504233" progId="Excel.Chart.8">
                  <p:embed/>
                </p:oleObj>
              </mc:Choice>
              <mc:Fallback>
                <p:oleObj r:id="rId4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927350" y="2838676"/>
            <a:ext cx="3240088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6167439" y="2838676"/>
            <a:ext cx="9525" cy="2159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365868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Creating comparable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item SIP01 and GARS9 measuring the </a:t>
            </a:r>
            <a:r>
              <a:rPr lang="en-US" dirty="0" smtClean="0"/>
              <a:t>same construct?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recode SIP01 and/or GARS9 to make them comparable?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52" y="1692000"/>
            <a:ext cx="6997315" cy="3763452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/>
          <p:cNvSpPr txBox="1"/>
          <p:nvPr/>
        </p:nvSpPr>
        <p:spPr>
          <a:xfrm>
            <a:off x="4565227" y="3461173"/>
            <a:ext cx="6868160" cy="9821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4488287" y="1358413"/>
            <a:ext cx="4019020" cy="6671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r:id="rId4" imgW="7442601" imgH="5504233" progId="Excel.Chart.8">
                  <p:embed/>
                </p:oleObj>
              </mc:Choice>
              <mc:Fallback>
                <p:oleObj r:id="rId4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911022" y="1273629"/>
            <a:ext cx="5395460" cy="3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 flipV="1">
            <a:off x="8294914" y="1273629"/>
            <a:ext cx="11568" cy="372404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290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Key assumptions of the </a:t>
            </a:r>
            <a:r>
              <a:rPr lang="en-US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27350" y="2200277"/>
            <a:ext cx="7272338" cy="3237138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Unidimensionality</a:t>
            </a:r>
            <a:endParaRPr lang="en-US" b="1" dirty="0" smtClean="0"/>
          </a:p>
          <a:p>
            <a:pPr lvl="1">
              <a:defRPr/>
            </a:pPr>
            <a:r>
              <a:rPr lang="en-US" dirty="0"/>
              <a:t>O</a:t>
            </a:r>
            <a:r>
              <a:rPr lang="en-US" dirty="0" smtClean="0"/>
              <a:t>ne-dimensional latent </a:t>
            </a:r>
            <a:r>
              <a:rPr lang="en-US" dirty="0"/>
              <a:t>scale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that </a:t>
            </a:r>
            <a:r>
              <a:rPr lang="en-US" dirty="0" smtClean="0"/>
              <a:t>expresses differences in maturation</a:t>
            </a:r>
          </a:p>
          <a:p>
            <a:pPr>
              <a:defRPr/>
            </a:pPr>
            <a:r>
              <a:rPr lang="en-US" b="1" dirty="0" smtClean="0"/>
              <a:t>Parallel curves</a:t>
            </a:r>
          </a:p>
          <a:p>
            <a:pPr lvl="1">
              <a:defRPr/>
            </a:pPr>
            <a:r>
              <a:rPr lang="en-US" dirty="0" smtClean="0"/>
              <a:t>Probability of passing follows parallel logistic curves. Tests vary only in location (difficulty) on the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axis</a:t>
            </a:r>
          </a:p>
          <a:p>
            <a:pPr>
              <a:defRPr/>
            </a:pPr>
            <a:r>
              <a:rPr lang="en-US" b="1" dirty="0" smtClean="0"/>
              <a:t>Local independence</a:t>
            </a:r>
          </a:p>
          <a:p>
            <a:pPr lvl="1">
              <a:defRPr/>
            </a:pPr>
            <a:r>
              <a:rPr lang="en-US" dirty="0" smtClean="0"/>
              <a:t>At a given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the probabilities of passing two tests are independent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x-none" dirty="0" err="1" smtClean="0">
                <a:latin typeface="Arial" charset="0"/>
                <a:cs typeface="Arial" charset="0"/>
              </a:rPr>
              <a:t>When</a:t>
            </a:r>
            <a:r>
              <a:rPr lang="nl-NL" altLang="x-none" dirty="0" smtClean="0">
                <a:latin typeface="Arial" charset="0"/>
                <a:cs typeface="Arial" charset="0"/>
              </a:rPr>
              <a:t> do we have </a:t>
            </a:r>
            <a:r>
              <a:rPr lang="nl-NL" altLang="x-none" dirty="0" err="1" smtClean="0">
                <a:latin typeface="Arial" charset="0"/>
                <a:cs typeface="Arial" charset="0"/>
              </a:rPr>
              <a:t>an</a:t>
            </a:r>
            <a:r>
              <a:rPr lang="nl-NL" altLang="x-none" dirty="0" smtClean="0">
                <a:latin typeface="Arial" charset="0"/>
                <a:cs typeface="Arial" charset="0"/>
              </a:rPr>
              <a:t> </a:t>
            </a:r>
            <a:r>
              <a:rPr lang="nl-NL" altLang="x-none" dirty="0">
                <a:latin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cs typeface="Arial" charset="0"/>
              </a:rPr>
              <a:t>nterval </a:t>
            </a:r>
            <a:r>
              <a:rPr lang="nl-NL" altLang="x-none" dirty="0" err="1" smtClean="0">
                <a:latin typeface="Arial" charset="0"/>
                <a:cs typeface="Arial" charset="0"/>
              </a:rPr>
              <a:t>scale</a:t>
            </a:r>
            <a:r>
              <a:rPr lang="en-US" altLang="x-none" dirty="0" smtClean="0">
                <a:latin typeface="Arial" charset="0"/>
                <a:cs typeface="Arial" charset="0"/>
              </a:rPr>
              <a:t>?</a:t>
            </a:r>
            <a:endParaRPr lang="en-US" altLang="x-none" dirty="0">
              <a:latin typeface="Arial" charset="0"/>
              <a:cs typeface="Arial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idx="1"/>
          </p:nvPr>
        </p:nvSpPr>
        <p:spPr>
          <a:xfrm>
            <a:off x="2927350" y="2200276"/>
            <a:ext cx="7272338" cy="245336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ja-JP" altLang="en-GB" sz="2400" dirty="0" smtClean="0">
                <a:latin typeface="Arial" charset="0"/>
                <a:cs typeface="Arial" charset="0"/>
              </a:rPr>
              <a:t>“</a:t>
            </a:r>
            <a:r>
              <a:rPr lang="en-GB" altLang="ja-JP" sz="2400" dirty="0" smtClean="0">
                <a:latin typeface="Arial" charset="0"/>
                <a:cs typeface="Arial" charset="0"/>
              </a:rPr>
              <a:t>The </a:t>
            </a:r>
            <a:r>
              <a:rPr lang="en-GB" altLang="ja-JP" sz="2400" dirty="0" err="1">
                <a:latin typeface="Arial" charset="0"/>
                <a:cs typeface="Arial" charset="0"/>
              </a:rPr>
              <a:t>Rasch</a:t>
            </a:r>
            <a:r>
              <a:rPr lang="en-GB" altLang="ja-JP" sz="2400" dirty="0">
                <a:latin typeface="Arial" charset="0"/>
                <a:cs typeface="Arial" charset="0"/>
              </a:rPr>
              <a:t> model, when it holds, yields measures of person abilities and item facilities on an interval scale with a common </a:t>
            </a:r>
            <a:r>
              <a:rPr lang="en-GB" altLang="ja-JP" sz="2400" dirty="0" smtClean="0">
                <a:latin typeface="Arial" charset="0"/>
                <a:cs typeface="Arial" charset="0"/>
              </a:rPr>
              <a:t>unit</a:t>
            </a:r>
            <a:r>
              <a:rPr lang="ja-JP" altLang="en-GB" sz="2400" dirty="0" smtClean="0">
                <a:latin typeface="Arial" charset="0"/>
                <a:cs typeface="Arial" charset="0"/>
              </a:rPr>
              <a:t>”</a:t>
            </a:r>
            <a:endParaRPr lang="en-GB" altLang="ja-JP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Perline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R, Wright BD and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Wainer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H. The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model as Additive Conjoint Measurement.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www.rasch.org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/memo24.htm</a:t>
            </a: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92538" y="4652963"/>
            <a:ext cx="5327650" cy="863600"/>
            <a:chOff x="2267744" y="4653136"/>
            <a:chExt cx="5328592" cy="864096"/>
          </a:xfrm>
        </p:grpSpPr>
        <p:sp>
          <p:nvSpPr>
            <p:cNvPr id="4" name="Line Callout 2 (Accent Bar) 3"/>
            <p:cNvSpPr>
              <a:spLocks/>
            </p:cNvSpPr>
            <p:nvPr/>
          </p:nvSpPr>
          <p:spPr bwMode="auto">
            <a:xfrm>
              <a:off x="2267744" y="4653136"/>
              <a:ext cx="1224178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0"/>
                <a:gd name="adj6" fmla="val -95083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Follows object</a:t>
              </a:r>
            </a:p>
          </p:txBody>
        </p:sp>
        <p:sp>
          <p:nvSpPr>
            <p:cNvPr id="14" name="Line Callout 2 (Accent Bar) 13"/>
            <p:cNvSpPr>
              <a:spLocks/>
            </p:cNvSpPr>
            <p:nvPr/>
          </p:nvSpPr>
          <p:spPr bwMode="auto">
            <a:xfrm>
              <a:off x="4355675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2801"/>
                <a:gd name="adj6" fmla="val -15248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Picks up a block</a:t>
              </a:r>
            </a:p>
          </p:txBody>
        </p:sp>
        <p:sp>
          <p:nvSpPr>
            <p:cNvPr id="15" name="Line Callout 2 (Accent Bar) 14"/>
            <p:cNvSpPr>
              <a:spLocks/>
            </p:cNvSpPr>
            <p:nvPr/>
          </p:nvSpPr>
          <p:spPr bwMode="auto">
            <a:xfrm>
              <a:off x="6372157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1046"/>
                <a:gd name="adj6" fmla="val -13173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Can walk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r:id="rId5" imgW="8908999" imgH="5280660" progId="SigmaPlotGraphicObject.5">
                  <p:embed/>
                </p:oleObj>
              </mc:Choice>
              <mc:Fallback>
                <p:oleObj r:id="rId5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8612452" y="1062563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P90</a:t>
            </a:r>
          </a:p>
        </p:txBody>
      </p:sp>
      <p:sp>
        <p:nvSpPr>
          <p:cNvPr id="448516" name="Text Box 4"/>
          <p:cNvSpPr txBox="1">
            <a:spLocks noChangeArrowheads="1"/>
          </p:cNvSpPr>
          <p:nvPr/>
        </p:nvSpPr>
        <p:spPr bwMode="auto">
          <a:xfrm>
            <a:off x="8609353" y="1491570"/>
            <a:ext cx="935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P10</a:t>
            </a:r>
          </a:p>
        </p:txBody>
      </p:sp>
      <p:pic>
        <p:nvPicPr>
          <p:cNvPr id="36867" name="Picture 2" descr="databy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42" y="533031"/>
            <a:ext cx="5868305" cy="550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 descr="dscore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329288"/>
            <a:ext cx="5736771" cy="57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Special properties of the D-score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1816553"/>
          </a:xfrm>
          <a:noFill/>
        </p:spPr>
        <p:txBody>
          <a:bodyPr/>
          <a:lstStyle/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 marL="342900" indent="-342900"/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Measurement scale is independent of population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metric, difference scores are meaningful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scale, the same concept across age</a:t>
            </a:r>
          </a:p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6" descr="bayleyfig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1672" r="160" b="681"/>
          <a:stretch>
            <a:fillRect/>
          </a:stretch>
        </p:blipFill>
        <p:spPr>
          <a:xfrm>
            <a:off x="701449" y="235948"/>
            <a:ext cx="8640762" cy="57165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Developmental Milestones					</a:t>
            </a:r>
            <a:r>
              <a:rPr lang="en-US" b="1" dirty="0" smtClean="0"/>
              <a:t>D-score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databy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68" y="2038434"/>
            <a:ext cx="3909932" cy="366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02064"/>
              </p:ext>
            </p:extLst>
          </p:nvPr>
        </p:nvGraphicFramePr>
        <p:xfrm>
          <a:off x="719667" y="2259278"/>
          <a:ext cx="4499358" cy="306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Photo Editor Photo" r:id="rId5" imgW="7590476" imgH="4858428" progId="MSPhotoEd.3">
                  <p:embed/>
                </p:oleObj>
              </mc:Choice>
              <mc:Fallback>
                <p:oleObj name="Photo Editor Photo" r:id="rId5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67" y="2259278"/>
                        <a:ext cx="4499358" cy="3068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riehoek 1"/>
          <p:cNvSpPr/>
          <p:nvPr/>
        </p:nvSpPr>
        <p:spPr>
          <a:xfrm rot="5400000" flipH="1">
            <a:off x="5815251" y="3284376"/>
            <a:ext cx="1073021" cy="90506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later IQ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Design: A </a:t>
            </a:r>
            <a:r>
              <a:rPr lang="nl-NL" dirty="0" err="1"/>
              <a:t>selection</a:t>
            </a:r>
            <a:r>
              <a:rPr lang="nl-NL" dirty="0"/>
              <a:t> of 619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SMOCC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at 5 </a:t>
            </a:r>
            <a:r>
              <a:rPr lang="nl-NL" dirty="0" err="1"/>
              <a:t>years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Measures</a:t>
            </a:r>
            <a:endParaRPr lang="nl-NL" dirty="0"/>
          </a:p>
          <a:p>
            <a:pPr lvl="1"/>
            <a:r>
              <a:rPr lang="nl-NL" dirty="0"/>
              <a:t>Background </a:t>
            </a:r>
            <a:r>
              <a:rPr lang="nl-NL" dirty="0" err="1"/>
              <a:t>characteristics</a:t>
            </a:r>
            <a:r>
              <a:rPr lang="nl-NL" dirty="0"/>
              <a:t> at </a:t>
            </a:r>
            <a:r>
              <a:rPr lang="nl-NL" dirty="0" err="1"/>
              <a:t>birth</a:t>
            </a:r>
            <a:r>
              <a:rPr lang="nl-NL" dirty="0"/>
              <a:t> (gender, SES,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mother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0-2 </a:t>
            </a:r>
            <a:r>
              <a:rPr lang="nl-NL" dirty="0" err="1" smtClean="0"/>
              <a:t>years</a:t>
            </a:r>
            <a:r>
              <a:rPr lang="nl-NL" dirty="0" smtClean="0"/>
              <a:t>: Dutch </a:t>
            </a:r>
            <a:r>
              <a:rPr lang="nl-NL" dirty="0" err="1" smtClean="0"/>
              <a:t>developmental</a:t>
            </a:r>
            <a:r>
              <a:rPr lang="nl-NL" dirty="0" smtClean="0"/>
              <a:t> data </a:t>
            </a:r>
          </a:p>
          <a:p>
            <a:pPr lvl="1"/>
            <a:r>
              <a:rPr lang="nl-NL" dirty="0" smtClean="0"/>
              <a:t>5-6 </a:t>
            </a:r>
            <a:r>
              <a:rPr lang="nl-NL" dirty="0" err="1" smtClean="0"/>
              <a:t>years</a:t>
            </a:r>
            <a:r>
              <a:rPr lang="nl-NL" dirty="0" smtClean="0"/>
              <a:t>: UKKI, Dutch intelligence test</a:t>
            </a:r>
          </a:p>
          <a:p>
            <a:pPr lvl="1"/>
            <a:endParaRPr lang="nl-NL" dirty="0" smtClean="0"/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sz="1200" dirty="0" err="1" smtClean="0"/>
              <a:t>Hafkamp</a:t>
            </a:r>
            <a:r>
              <a:rPr lang="nl-NL" sz="1200" dirty="0" smtClean="0"/>
              <a:t>-de Groen E, Dusseldorp E, </a:t>
            </a:r>
            <a:r>
              <a:rPr lang="nl-NL" sz="1200" dirty="0" err="1" smtClean="0"/>
              <a:t>Boere</a:t>
            </a:r>
            <a:r>
              <a:rPr lang="nl-NL" sz="1200" dirty="0" smtClean="0"/>
              <a:t>-Boonekamp MM, </a:t>
            </a:r>
            <a:r>
              <a:rPr lang="nl-NL" sz="1200" dirty="0" err="1" smtClean="0"/>
              <a:t>Jacobusse</a:t>
            </a:r>
            <a:r>
              <a:rPr lang="nl-NL" sz="1200" dirty="0" smtClean="0"/>
              <a:t> GW, </a:t>
            </a:r>
            <a:r>
              <a:rPr lang="nl-NL" sz="1200" dirty="0" err="1" smtClean="0"/>
              <a:t>Oudesluijs</a:t>
            </a:r>
            <a:r>
              <a:rPr lang="nl-NL" sz="1200" dirty="0" smtClean="0"/>
              <a:t>-Murphy AM, </a:t>
            </a:r>
            <a:r>
              <a:rPr lang="nl-NL" sz="1200" dirty="0" err="1" smtClean="0"/>
              <a:t>Verkerk</a:t>
            </a:r>
            <a:r>
              <a:rPr lang="nl-NL" sz="1200" dirty="0" smtClean="0"/>
              <a:t> PH (2009). Relatie tussen het Van </a:t>
            </a:r>
            <a:r>
              <a:rPr lang="nl-NL" sz="1200" dirty="0" err="1" smtClean="0"/>
              <a:t>Wiechenonderzoek</a:t>
            </a:r>
            <a:r>
              <a:rPr lang="nl-NL" sz="1200" dirty="0" smtClean="0"/>
              <a:t> (D-score) op 2 jaar en het intelligentieniveau op 5 jaar. </a:t>
            </a:r>
            <a:r>
              <a:rPr lang="nl-NL" sz="1200" dirty="0" err="1" smtClean="0"/>
              <a:t>Tijdschr</a:t>
            </a:r>
            <a:r>
              <a:rPr lang="nl-NL" sz="1200" dirty="0" smtClean="0"/>
              <a:t> </a:t>
            </a:r>
            <a:r>
              <a:rPr lang="nl-NL" sz="1200" dirty="0" err="1" smtClean="0"/>
              <a:t>Jeugdgezondheidsz</a:t>
            </a:r>
            <a:r>
              <a:rPr lang="nl-NL" sz="1200" dirty="0" smtClean="0"/>
              <a:t>, 1, 10-4.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later IQ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/>
              <a:t>D-score (2 </a:t>
            </a:r>
            <a:r>
              <a:rPr lang="nl-NL" dirty="0" err="1"/>
              <a:t>yrs</a:t>
            </a:r>
            <a:r>
              <a:rPr lang="nl-NL" dirty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 smtClean="0"/>
              <a:t>yrs</a:t>
            </a:r>
            <a:r>
              <a:rPr lang="nl-NL" dirty="0" smtClean="0"/>
              <a:t>): </a:t>
            </a:r>
            <a:r>
              <a:rPr lang="nl-NL" b="1" dirty="0" smtClean="0"/>
              <a:t>0.34</a:t>
            </a:r>
            <a:endParaRPr lang="nl-NL" b="1" dirty="0"/>
          </a:p>
          <a:p>
            <a:endParaRPr lang="nl-NL" dirty="0"/>
          </a:p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background </a:t>
            </a:r>
            <a:r>
              <a:rPr lang="nl-NL" dirty="0"/>
              <a:t>variables </a:t>
            </a:r>
            <a:r>
              <a:rPr lang="nl-NL" dirty="0" smtClean="0"/>
              <a:t>(0 </a:t>
            </a:r>
            <a:r>
              <a:rPr lang="nl-NL" dirty="0" err="1" smtClean="0"/>
              <a:t>yrs</a:t>
            </a:r>
            <a:r>
              <a:rPr lang="nl-NL" dirty="0" smtClean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/>
              <a:t>yrs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R(SES) </a:t>
            </a:r>
            <a:r>
              <a:rPr lang="nl-NL" dirty="0"/>
              <a:t>= </a:t>
            </a:r>
            <a:r>
              <a:rPr lang="nl-NL" b="1" dirty="0"/>
              <a:t>0.17</a:t>
            </a:r>
            <a:r>
              <a:rPr lang="nl-NL" dirty="0"/>
              <a:t>; </a:t>
            </a:r>
            <a:r>
              <a:rPr lang="nl-NL" dirty="0" smtClean="0"/>
              <a:t>R(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mother</a:t>
            </a:r>
            <a:r>
              <a:rPr lang="nl-NL" dirty="0" smtClean="0"/>
              <a:t>) </a:t>
            </a:r>
            <a:r>
              <a:rPr lang="nl-NL" dirty="0"/>
              <a:t>= </a:t>
            </a:r>
            <a:r>
              <a:rPr lang="nl-NL" b="1" dirty="0" smtClean="0"/>
              <a:t>0.12</a:t>
            </a:r>
            <a:endParaRPr lang="nl-NL" b="1" dirty="0"/>
          </a:p>
          <a:p>
            <a:endParaRPr lang="nl-NL" dirty="0"/>
          </a:p>
          <a:p>
            <a:r>
              <a:rPr lang="nl-NL" dirty="0" err="1"/>
              <a:t>Prediction</a:t>
            </a:r>
            <a:r>
              <a:rPr lang="nl-NL" dirty="0"/>
              <a:t> of IQ:</a:t>
            </a:r>
          </a:p>
          <a:p>
            <a:pPr lvl="1"/>
            <a:r>
              <a:rPr lang="nl-NL" dirty="0"/>
              <a:t>D-score </a:t>
            </a:r>
            <a:r>
              <a:rPr lang="nl-NL" dirty="0" err="1" smtClean="0"/>
              <a:t>alone</a:t>
            </a:r>
            <a:r>
              <a:rPr lang="nl-NL" dirty="0" smtClean="0"/>
              <a:t> </a:t>
            </a:r>
            <a:r>
              <a:rPr lang="nl-NL" dirty="0" err="1" smtClean="0"/>
              <a:t>predicts</a:t>
            </a:r>
            <a:r>
              <a:rPr lang="nl-NL" dirty="0" smtClean="0"/>
              <a:t> </a:t>
            </a:r>
            <a:r>
              <a:rPr lang="nl-NL" dirty="0"/>
              <a:t>11% of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/>
              <a:t>D-score + background 16% of </a:t>
            </a:r>
            <a:r>
              <a:rPr lang="nl-NL" dirty="0" err="1"/>
              <a:t>variance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6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D-score screening?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702558" cy="3460971"/>
          </a:xfrm>
        </p:spPr>
        <p:txBody>
          <a:bodyPr/>
          <a:lstStyle/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Can we use the D-score as a screening instrument to identify children with </a:t>
            </a:r>
            <a:r>
              <a:rPr lang="en-US" altLang="nl-NL" dirty="0" smtClean="0">
                <a:latin typeface="Arial" charset="0"/>
                <a:ea typeface="Arial" charset="0"/>
                <a:cs typeface="Arial" charset="0"/>
              </a:rPr>
              <a:t>delayed cognitive development (</a:t>
            </a:r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50 &lt; IQ ≤ 85)? </a:t>
            </a:r>
          </a:p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And if so, from what age?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85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D-score screening?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nl-NL" dirty="0">
              <a:latin typeface="Arial" charset="0"/>
              <a:cs typeface="Futura Std Medium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sz="2400" b="1" dirty="0" smtClean="0">
                <a:solidFill>
                  <a:srgbClr val="FF6600"/>
                </a:solidFill>
                <a:latin typeface="Arial" charset="0"/>
                <a:cs typeface="Futura Std Medium" charset="0"/>
              </a:rPr>
              <a:t>Case-control study</a:t>
            </a:r>
            <a:endParaRPr lang="en-GB" altLang="nl-NL" b="1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300 cases attending special education, 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50 &lt; IQ ≤ 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85</a:t>
            </a:r>
            <a:endParaRPr lang="nl-NL" altLang="nl-NL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3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00 controls: </a:t>
            </a:r>
            <a:r>
              <a:rPr lang="nl-NL" altLang="nl-NL" dirty="0" err="1" smtClean="0">
                <a:latin typeface="Arial" charset="0"/>
                <a:ea typeface="Futura Std Medium" charset="0"/>
                <a:cs typeface="Futura Std Medium" charset="0"/>
              </a:rPr>
              <a:t>regular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education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; no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developmental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 delay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,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did not repeat 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a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758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99211"/>
              </p:ext>
            </p:extLst>
          </p:nvPr>
        </p:nvGraphicFramePr>
        <p:xfrm>
          <a:off x="3071813" y="-127000"/>
          <a:ext cx="7200900" cy="566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Acrobat Document" r:id="rId4" imgW="8009524" imgH="5668166" progId="AcroExch.Document.7">
                  <p:embed/>
                </p:oleObj>
              </mc:Choice>
              <mc:Fallback>
                <p:oleObj name="Acrobat Document" r:id="rId4" imgW="8009524" imgH="5668166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-127000"/>
                        <a:ext cx="7200900" cy="5667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375275" y="4127501"/>
            <a:ext cx="2159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/>
          </a:p>
        </p:txBody>
      </p:sp>
      <p:sp>
        <p:nvSpPr>
          <p:cNvPr id="51204" name="Text Box 14"/>
          <p:cNvSpPr txBox="1">
            <a:spLocks noChangeArrowheads="1"/>
          </p:cNvSpPr>
          <p:nvPr/>
        </p:nvSpPr>
        <p:spPr bwMode="auto">
          <a:xfrm>
            <a:off x="5232401" y="499110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>
              <a:solidFill>
                <a:schemeClr val="bg1"/>
              </a:solidFill>
            </a:endParaRP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3000375" y="2443164"/>
            <a:ext cx="6408738" cy="4667249"/>
            <a:chOff x="930" y="1797"/>
            <a:chExt cx="4037" cy="2940"/>
          </a:xfrm>
        </p:grpSpPr>
        <p:sp>
          <p:nvSpPr>
            <p:cNvPr id="51219" name="Text Box 6"/>
            <p:cNvSpPr txBox="1">
              <a:spLocks noChangeArrowheads="1"/>
            </p:cNvSpPr>
            <p:nvPr/>
          </p:nvSpPr>
          <p:spPr bwMode="auto">
            <a:xfrm>
              <a:off x="930" y="3748"/>
              <a:ext cx="403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b="1" i="1" dirty="0">
                  <a:solidFill>
                    <a:srgbClr val="FF6600"/>
                  </a:solidFill>
                </a:rPr>
                <a:t>P</a:t>
              </a:r>
              <a:r>
                <a:rPr lang="en-US" altLang="nl-NL" b="1" dirty="0">
                  <a:solidFill>
                    <a:srgbClr val="FF6600"/>
                  </a:solidFill>
                </a:rPr>
                <a:t>-value: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Cohen</a:t>
              </a:r>
              <a:r>
                <a:rPr lang="en-US" altLang="en-US" b="1" dirty="0">
                  <a:solidFill>
                    <a:srgbClr val="FF6600"/>
                  </a:solidFill>
                </a:rPr>
                <a:t>’</a:t>
              </a:r>
              <a:r>
                <a:rPr lang="en-US" altLang="nl-NL" b="1" dirty="0">
                  <a:solidFill>
                    <a:srgbClr val="FF6600"/>
                  </a:solidFill>
                </a:rPr>
                <a:t>s </a:t>
              </a:r>
              <a:r>
                <a:rPr lang="en-US" altLang="nl-NL" b="1" i="1" dirty="0">
                  <a:solidFill>
                    <a:srgbClr val="FF6600"/>
                  </a:solidFill>
                </a:rPr>
                <a:t>d</a:t>
              </a:r>
              <a:r>
                <a:rPr lang="en-US" altLang="nl-NL" b="1" dirty="0">
                  <a:solidFill>
                    <a:srgbClr val="FF6600"/>
                  </a:solidFill>
                </a:rPr>
                <a:t>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AUC:			</a:t>
              </a:r>
              <a:endParaRPr lang="en-US" altLang="nl-NL" dirty="0">
                <a:solidFill>
                  <a:srgbClr val="000099"/>
                </a:solidFill>
              </a:endParaRPr>
            </a:p>
            <a:p>
              <a:pPr eaLnBrk="1" hangingPunct="1"/>
              <a:r>
                <a:rPr lang="en-US" altLang="nl-NL" dirty="0"/>
                <a:t>				</a:t>
              </a:r>
              <a:endParaRPr lang="en-US" altLang="nl-NL" dirty="0">
                <a:solidFill>
                  <a:srgbClr val="000099"/>
                </a:solidFill>
              </a:endParaRPr>
            </a:p>
          </p:txBody>
        </p:sp>
        <p:grpSp>
          <p:nvGrpSpPr>
            <p:cNvPr id="51220" name="Group 24"/>
            <p:cNvGrpSpPr>
              <a:grpSpLocks/>
            </p:cNvGrpSpPr>
            <p:nvPr/>
          </p:nvGrpSpPr>
          <p:grpSpPr bwMode="auto">
            <a:xfrm>
              <a:off x="2154" y="1797"/>
              <a:ext cx="602" cy="2731"/>
              <a:chOff x="2154" y="1797"/>
              <a:chExt cx="602" cy="2731"/>
            </a:xfrm>
          </p:grpSpPr>
          <p:sp>
            <p:nvSpPr>
              <p:cNvPr id="51221" name="Line 8"/>
              <p:cNvSpPr>
                <a:spLocks noChangeShapeType="1"/>
              </p:cNvSpPr>
              <p:nvPr/>
            </p:nvSpPr>
            <p:spPr bwMode="auto">
              <a:xfrm>
                <a:off x="2517" y="1797"/>
                <a:ext cx="0" cy="14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222" name="Text Box 15"/>
              <p:cNvSpPr txBox="1">
                <a:spLocks noChangeArrowheads="1"/>
              </p:cNvSpPr>
              <p:nvPr/>
            </p:nvSpPr>
            <p:spPr bwMode="auto">
              <a:xfrm>
                <a:off x="2154" y="3307"/>
                <a:ext cx="602" cy="1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nl-NL"/>
              </a:p>
              <a:p>
                <a:pPr eaLnBrk="1" hangingPunct="1"/>
                <a:r>
                  <a:rPr lang="en-US" altLang="nl-NL"/>
                  <a:t>9 mth</a:t>
                </a:r>
              </a:p>
              <a:p>
                <a:pPr eaLnBrk="1" hangingPunct="1"/>
                <a:r>
                  <a:rPr lang="en-US" altLang="nl-NL"/>
                  <a:t>0.001</a:t>
                </a:r>
              </a:p>
              <a:p>
                <a:pPr eaLnBrk="1" hangingPunct="1"/>
                <a:r>
                  <a:rPr lang="en-US" altLang="nl-NL"/>
                  <a:t>0.61</a:t>
                </a:r>
              </a:p>
              <a:p>
                <a:pPr eaLnBrk="1" hangingPunct="1"/>
                <a:r>
                  <a:rPr lang="en-US" altLang="nl-NL"/>
                  <a:t>0.59</a:t>
                </a:r>
              </a:p>
            </p:txBody>
          </p:sp>
        </p:grpSp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6240464" y="1773239"/>
            <a:ext cx="1125537" cy="4983163"/>
            <a:chOff x="2971" y="1389"/>
            <a:chExt cx="709" cy="3139"/>
          </a:xfrm>
        </p:grpSpPr>
        <p:sp>
          <p:nvSpPr>
            <p:cNvPr id="51217" name="Line 9"/>
            <p:cNvSpPr>
              <a:spLocks noChangeShapeType="1"/>
            </p:cNvSpPr>
            <p:nvPr/>
          </p:nvSpPr>
          <p:spPr bwMode="auto">
            <a:xfrm>
              <a:off x="3152" y="1389"/>
              <a:ext cx="0" cy="17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8" name="Text Box 16"/>
            <p:cNvSpPr txBox="1">
              <a:spLocks noChangeArrowheads="1"/>
            </p:cNvSpPr>
            <p:nvPr/>
          </p:nvSpPr>
          <p:spPr bwMode="auto">
            <a:xfrm>
              <a:off x="2971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14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0.65</a:t>
              </a:r>
            </a:p>
            <a:p>
              <a:pPr eaLnBrk="1" hangingPunct="1"/>
              <a:r>
                <a:rPr lang="en-US" altLang="nl-NL"/>
                <a:t>0.64</a:t>
              </a:r>
            </a:p>
          </p:txBody>
        </p:sp>
      </p:grp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8040689" y="1196975"/>
            <a:ext cx="1125537" cy="5559426"/>
            <a:chOff x="4105" y="1026"/>
            <a:chExt cx="709" cy="3502"/>
          </a:xfrm>
        </p:grpSpPr>
        <p:sp>
          <p:nvSpPr>
            <p:cNvPr id="51215" name="Line 13"/>
            <p:cNvSpPr>
              <a:spLocks noChangeShapeType="1"/>
            </p:cNvSpPr>
            <p:nvPr/>
          </p:nvSpPr>
          <p:spPr bwMode="auto">
            <a:xfrm>
              <a:off x="4377" y="1026"/>
              <a:ext cx="0" cy="2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6" name="Text Box 17"/>
            <p:cNvSpPr txBox="1">
              <a:spLocks noChangeArrowheads="1"/>
            </p:cNvSpPr>
            <p:nvPr/>
          </p:nvSpPr>
          <p:spPr bwMode="auto">
            <a:xfrm>
              <a:off x="4105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24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0.96</a:t>
              </a:r>
            </a:p>
            <a:p>
              <a:pPr eaLnBrk="1" hangingPunct="1"/>
              <a:r>
                <a:rPr lang="en-US" altLang="nl-NL"/>
                <a:t>0.70</a:t>
              </a:r>
            </a:p>
          </p:txBody>
        </p:sp>
      </p:grpSp>
      <p:grpSp>
        <p:nvGrpSpPr>
          <p:cNvPr id="51208" name="Group 24"/>
          <p:cNvGrpSpPr>
            <a:grpSpLocks/>
          </p:cNvGrpSpPr>
          <p:nvPr/>
        </p:nvGrpSpPr>
        <p:grpSpPr bwMode="auto">
          <a:xfrm>
            <a:off x="3792539" y="958851"/>
            <a:ext cx="3095625" cy="784226"/>
            <a:chOff x="113" y="1026"/>
            <a:chExt cx="2993" cy="494"/>
          </a:xfrm>
        </p:grpSpPr>
        <p:sp>
          <p:nvSpPr>
            <p:cNvPr id="51212" name="Text Box 5"/>
            <p:cNvSpPr txBox="1">
              <a:spLocks noChangeArrowheads="1"/>
            </p:cNvSpPr>
            <p:nvPr/>
          </p:nvSpPr>
          <p:spPr bwMode="auto">
            <a:xfrm>
              <a:off x="113" y="1026"/>
              <a:ext cx="2993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 sz="1400" i="1"/>
                <a:t>          </a:t>
              </a:r>
              <a:r>
                <a:rPr lang="en-US" altLang="nl-NL" sz="1800" i="1"/>
                <a:t>= cases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nl-NL" sz="1800" i="1"/>
                <a:t>        = controls</a:t>
              </a: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>
              <a:off x="158" y="1117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4" name="Line 19"/>
            <p:cNvSpPr>
              <a:spLocks noChangeShapeType="1"/>
            </p:cNvSpPr>
            <p:nvPr/>
          </p:nvSpPr>
          <p:spPr bwMode="auto">
            <a:xfrm>
              <a:off x="158" y="134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nl-NL">
              <a:latin typeface="Futura Std Medium" charset="0"/>
              <a:ea typeface="ＭＳ Ｐゴシック" charset="-128"/>
              <a:cs typeface="Futura Std Medium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grpSp>
        <p:nvGrpSpPr>
          <p:cNvPr id="53254" name="Group 6"/>
          <p:cNvGrpSpPr>
            <a:grpSpLocks/>
          </p:cNvGrpSpPr>
          <p:nvPr/>
        </p:nvGrpSpPr>
        <p:grpSpPr bwMode="auto">
          <a:xfrm>
            <a:off x="2424113" y="476250"/>
            <a:ext cx="7632700" cy="5905500"/>
            <a:chOff x="340" y="0"/>
            <a:chExt cx="4989" cy="3990"/>
          </a:xfrm>
        </p:grpSpPr>
        <p:pic>
          <p:nvPicPr>
            <p:cNvPr id="532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0"/>
              <a:ext cx="4989" cy="3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6" name="Text Box 5"/>
            <p:cNvSpPr txBox="1">
              <a:spLocks noChangeArrowheads="1"/>
            </p:cNvSpPr>
            <p:nvPr/>
          </p:nvSpPr>
          <p:spPr bwMode="auto">
            <a:xfrm>
              <a:off x="4286" y="1298"/>
              <a:ext cx="251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sz="1400">
                  <a:solidFill>
                    <a:srgbClr val="000066"/>
                  </a:solidFill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/>
          <p:cNvSpPr txBox="1">
            <a:spLocks/>
          </p:cNvSpPr>
          <p:nvPr/>
        </p:nvSpPr>
        <p:spPr>
          <a:xfrm>
            <a:off x="486833" y="1718734"/>
            <a:ext cx="3595808" cy="451908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smtClean="0"/>
              <a:t>Database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16 </a:t>
            </a:r>
            <a:r>
              <a:rPr lang="nl-NL" sz="1600" dirty="0" err="1" smtClean="0"/>
              <a:t>cohorts</a:t>
            </a:r>
            <a:endParaRPr lang="nl-NL" sz="1600" dirty="0" smtClean="0"/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75000 records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1300 items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/>
              <a:t>Expert </a:t>
            </a:r>
            <a:r>
              <a:rPr lang="nl-NL" sz="1600" dirty="0" err="1"/>
              <a:t>equality</a:t>
            </a:r>
            <a:r>
              <a:rPr lang="nl-NL" sz="1600" dirty="0"/>
              <a:t> </a:t>
            </a:r>
            <a:r>
              <a:rPr lang="nl-NL" sz="1600" dirty="0" err="1"/>
              <a:t>mapping</a:t>
            </a:r>
            <a:r>
              <a:rPr lang="nl-NL" sz="1600" dirty="0"/>
              <a:t> at item level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err="1" smtClean="0"/>
              <a:t>Which</a:t>
            </a:r>
            <a:r>
              <a:rPr lang="nl-NL" sz="1600" dirty="0" smtClean="0"/>
              <a:t> items form a </a:t>
            </a:r>
            <a:r>
              <a:rPr lang="nl-NL" sz="1600" dirty="0" err="1" smtClean="0"/>
              <a:t>scale</a:t>
            </a:r>
            <a:r>
              <a:rPr lang="nl-NL" sz="1600" dirty="0" smtClean="0"/>
              <a:t>?</a:t>
            </a:r>
            <a:endParaRPr lang="nl-NL" sz="1600" dirty="0"/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486833" y="646177"/>
            <a:ext cx="11106151" cy="69757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2"/>
                </a:solidFill>
                <a:latin typeface="Arial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/>
            <a:r>
              <a:rPr lang="nl-NL" dirty="0"/>
              <a:t>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 smtClean="0"/>
              <a:t>countries</a:t>
            </a:r>
            <a:r>
              <a:rPr lang="nl-NL" dirty="0" smtClean="0"/>
              <a:t>? </a:t>
            </a:r>
            <a:endParaRPr lang="nl-NL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29692"/>
              </p:ext>
            </p:extLst>
          </p:nvPr>
        </p:nvGraphicFramePr>
        <p:xfrm>
          <a:off x="5233856" y="1110834"/>
          <a:ext cx="6217922" cy="4863249"/>
        </p:xfrm>
        <a:graphic>
          <a:graphicData uri="http://schemas.openxmlformats.org/drawingml/2006/table">
            <a:tbl>
              <a:tblPr firstRow="1" firstCol="1" bandRow="1"/>
              <a:tblGrid>
                <a:gridCol w="1008610"/>
                <a:gridCol w="1884221"/>
                <a:gridCol w="665018"/>
                <a:gridCol w="665018"/>
                <a:gridCol w="720436"/>
                <a:gridCol w="720436"/>
                <a:gridCol w="554183"/>
              </a:tblGrid>
              <a:tr h="2889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Investigators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Bayley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Denver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Griffiths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Battelle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Bangladesh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Hamadani*, Tofail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(1993)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Menezes, Victora, 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(2004)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Barros, Victora,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    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Behrman, Bravo, Fernald*, Reynolds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China</a:t>
                      </a: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 (Bogota)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Ecuador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Araujo*,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Schady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Ethiopia</a:t>
                      </a:r>
                      <a:r>
                        <a:rPr lang="en-US" sz="1100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Hanlon*,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Medhin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Walker*, Chang*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McGregor*, Powell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Madagascar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Galasso, Fernald*,  Ratsifandrihamanana*,  Weber*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Netherlands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Verkerk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Schönbeck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Van Buuren*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South </a:t>
                      </a: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Richter*, Cameron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1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Relevance</a:t>
            </a:r>
            <a:r>
              <a:rPr lang="nl-NL" dirty="0" smtClean="0"/>
              <a:t> D-score </a:t>
            </a:r>
            <a:r>
              <a:rPr lang="nl-NL" dirty="0" err="1" smtClean="0"/>
              <a:t>for</a:t>
            </a:r>
            <a:r>
              <a:rPr lang="nl-NL" dirty="0" smtClean="0"/>
              <a:t> 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</a:t>
            </a:r>
            <a:r>
              <a:rPr lang="nl-NL" dirty="0" smtClean="0"/>
              <a:t>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harmonize</a:t>
            </a:r>
            <a:r>
              <a:rPr lang="nl-NL" dirty="0" smtClean="0"/>
              <a:t> different </a:t>
            </a:r>
            <a:r>
              <a:rPr lang="nl-NL" dirty="0" err="1" smtClean="0"/>
              <a:t>scales</a:t>
            </a:r>
            <a:r>
              <a:rPr lang="nl-NL" dirty="0" smtClean="0"/>
              <a:t> of </a:t>
            </a:r>
            <a:r>
              <a:rPr lang="nl-NL" dirty="0" err="1" smtClean="0"/>
              <a:t>child</a:t>
            </a:r>
            <a:r>
              <a:rPr lang="nl-NL" dirty="0" smtClean="0"/>
              <a:t> development in </a:t>
            </a:r>
            <a:r>
              <a:rPr lang="nl-NL" b="1" dirty="0" err="1" smtClean="0"/>
              <a:t>existing</a:t>
            </a:r>
            <a:r>
              <a:rPr lang="nl-NL" dirty="0" smtClean="0"/>
              <a:t> data</a:t>
            </a:r>
          </a:p>
          <a:p>
            <a:r>
              <a:rPr lang="nl-NL" dirty="0" smtClean="0"/>
              <a:t>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compare</a:t>
            </a:r>
            <a:r>
              <a:rPr lang="nl-NL" dirty="0" smtClean="0"/>
              <a:t> </a:t>
            </a:r>
            <a:r>
              <a:rPr lang="nl-NL" dirty="0" err="1" smtClean="0"/>
              <a:t>child</a:t>
            </a:r>
            <a:r>
              <a:rPr lang="nl-NL" dirty="0" smtClean="0"/>
              <a:t> development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b="1" dirty="0" smtClean="0"/>
              <a:t>norm</a:t>
            </a:r>
          </a:p>
          <a:p>
            <a:endParaRPr lang="nl-NL" dirty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scientific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 of interest:</a:t>
            </a:r>
          </a:p>
          <a:p>
            <a:pPr lvl="1"/>
            <a:r>
              <a:rPr lang="nl-NL" dirty="0" smtClean="0"/>
              <a:t>Is </a:t>
            </a:r>
            <a:r>
              <a:rPr lang="nl-NL" dirty="0" err="1" smtClean="0"/>
              <a:t>gestational</a:t>
            </a:r>
            <a:r>
              <a:rPr lang="nl-NL" dirty="0" smtClean="0"/>
              <a:t>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inversely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risk of </a:t>
            </a:r>
            <a:r>
              <a:rPr lang="nl-NL" dirty="0" err="1" smtClean="0"/>
              <a:t>developmental</a:t>
            </a:r>
            <a:r>
              <a:rPr lang="nl-NL" dirty="0" smtClean="0"/>
              <a:t> delay?</a:t>
            </a:r>
            <a:endParaRPr lang="nl-NL" dirty="0"/>
          </a:p>
          <a:p>
            <a:pPr lvl="1"/>
            <a:r>
              <a:rPr lang="nl-NL" dirty="0" err="1"/>
              <a:t>Should</a:t>
            </a:r>
            <a:r>
              <a:rPr lang="nl-NL" dirty="0"/>
              <a:t> we correct </a:t>
            </a:r>
            <a:r>
              <a:rPr lang="nl-NL" dirty="0" err="1"/>
              <a:t>the</a:t>
            </a:r>
            <a:r>
              <a:rPr lang="nl-NL" dirty="0"/>
              <a:t> D-score </a:t>
            </a:r>
            <a:r>
              <a:rPr lang="nl-NL" dirty="0" err="1"/>
              <a:t>and</a:t>
            </a:r>
            <a:r>
              <a:rPr lang="nl-NL" dirty="0"/>
              <a:t> DAZ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in </a:t>
            </a:r>
            <a:r>
              <a:rPr lang="nl-NL" dirty="0" err="1"/>
              <a:t>gestational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?</a:t>
            </a:r>
            <a:endParaRPr lang="nl-NL" dirty="0"/>
          </a:p>
          <a:p>
            <a:pPr lvl="1"/>
            <a:r>
              <a:rPr lang="nl-NL" dirty="0" smtClean="0"/>
              <a:t>Does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predict</a:t>
            </a:r>
            <a:r>
              <a:rPr lang="nl-NL" dirty="0" smtClean="0"/>
              <a:t> later health, school succes, </a:t>
            </a:r>
            <a:r>
              <a:rPr lang="nl-NL" dirty="0" err="1" smtClean="0"/>
              <a:t>quality</a:t>
            </a:r>
            <a:r>
              <a:rPr lang="nl-NL" dirty="0" smtClean="0"/>
              <a:t> of life,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on?</a:t>
            </a:r>
          </a:p>
          <a:p>
            <a:pPr lvl="1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treat</a:t>
            </a:r>
            <a:r>
              <a:rPr lang="nl-NL" dirty="0" smtClean="0"/>
              <a:t>) </a:t>
            </a:r>
            <a:r>
              <a:rPr lang="nl-NL" dirty="0" err="1" smtClean="0"/>
              <a:t>children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delay sets in?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Loss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Follow </a:t>
            </a:r>
            <a:r>
              <a:rPr lang="nl-NL" dirty="0"/>
              <a:t>U</a:t>
            </a:r>
            <a:r>
              <a:rPr lang="nl-NL" dirty="0" smtClean="0"/>
              <a:t>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to Follow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2000"/>
            <a:ext cx="654747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Loss to follow-up can undermine the representativeness of estimates and introduce non-differential biases.</a:t>
            </a:r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to ignore them</a:t>
            </a:r>
          </a:p>
          <a:p>
            <a:pPr marL="0" indent="0">
              <a:buNone/>
            </a:pPr>
            <a:r>
              <a:rPr lang="fr-FR" b="1" dirty="0"/>
              <a:t>But,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approachs</a:t>
            </a:r>
            <a:r>
              <a:rPr lang="fr-FR" b="1" dirty="0"/>
              <a:t> are possibles: </a:t>
            </a:r>
          </a:p>
          <a:p>
            <a:pPr marL="0" indent="0">
              <a:buNone/>
            </a:pPr>
            <a:r>
              <a:rPr lang="fr-FR" b="1" dirty="0"/>
              <a:t>     - </a:t>
            </a:r>
            <a:r>
              <a:rPr lang="fr-FR" dirty="0"/>
              <a:t>Multiple imputation</a:t>
            </a:r>
          </a:p>
          <a:p>
            <a:pPr marL="0" indent="0">
              <a:buNone/>
            </a:pPr>
            <a:r>
              <a:rPr lang="fr-FR" dirty="0"/>
              <a:t>     - Inverse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weighting</a:t>
            </a:r>
            <a:r>
              <a:rPr lang="fr-FR" dirty="0"/>
              <a:t> (IPW)</a:t>
            </a:r>
          </a:p>
          <a:p>
            <a:pPr marL="0" indent="0">
              <a:buNone/>
            </a:pPr>
            <a:r>
              <a:rPr lang="en-US" b="1" dirty="0"/>
              <a:t>Assumption with these approaches: </a:t>
            </a:r>
          </a:p>
          <a:p>
            <a:pPr marL="0" indent="0">
              <a:buNone/>
            </a:pPr>
            <a:r>
              <a:rPr lang="en-US" b="1" dirty="0"/>
              <a:t>     - </a:t>
            </a:r>
            <a:r>
              <a:rPr lang="en-US" dirty="0"/>
              <a:t>For imputation: loss to follow up have to be MAR or MCAR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39551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Inclusion</a:t>
            </a:r>
            <a:endParaRPr lang="en-US" sz="1800"/>
          </a:p>
        </p:txBody>
      </p:sp>
      <p:sp>
        <p:nvSpPr>
          <p:cNvPr id="9" name="ZoneTexte 8"/>
          <p:cNvSpPr txBox="1"/>
          <p:nvPr/>
        </p:nvSpPr>
        <p:spPr>
          <a:xfrm>
            <a:off x="8938795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Follow-up</a:t>
            </a:r>
            <a:endParaRPr lang="en-US" sz="1800"/>
          </a:p>
        </p:txBody>
      </p:sp>
      <p:sp>
        <p:nvSpPr>
          <p:cNvPr id="10" name="Accolade fermante 9"/>
          <p:cNvSpPr/>
          <p:nvPr/>
        </p:nvSpPr>
        <p:spPr>
          <a:xfrm>
            <a:off x="10103690" y="2267893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colade fermante 10"/>
          <p:cNvSpPr/>
          <p:nvPr/>
        </p:nvSpPr>
        <p:spPr>
          <a:xfrm>
            <a:off x="10108212" y="3235238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0402433" y="2573913"/>
            <a:ext cx="14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Responders</a:t>
            </a:r>
            <a:endParaRPr lang="en-US" sz="1800"/>
          </a:p>
        </p:txBody>
      </p:sp>
      <p:sp>
        <p:nvSpPr>
          <p:cNvPr id="13" name="ZoneTexte 12"/>
          <p:cNvSpPr txBox="1"/>
          <p:nvPr/>
        </p:nvSpPr>
        <p:spPr>
          <a:xfrm>
            <a:off x="10402433" y="3545339"/>
            <a:ext cx="161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Non-responders</a:t>
            </a:r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7339551" y="1691542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26305" y="1691542"/>
            <a:ext cx="896293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/>
              <a:t>ID Y1</a:t>
            </a:r>
            <a:endParaRPr lang="nl-NL" dirty="0"/>
          </a:p>
          <a:p>
            <a:r>
              <a:rPr lang="nl-NL" dirty="0"/>
              <a:t>1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9026305" y="3195873"/>
            <a:ext cx="8962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29600" y="2118512"/>
            <a:ext cx="262550" cy="61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94831" y="211851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00879" y="288169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Loss-to-follow-up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longitudinal studies there is often loss-to-follow-up: no information is available for some of the subjects when they get 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missing values in the data. </a:t>
            </a:r>
          </a:p>
          <a:p>
            <a:pPr marL="0" indent="0">
              <a:buNone/>
            </a:pPr>
            <a:r>
              <a:rPr lang="en-US" dirty="0"/>
              <a:t>Are the missing values/subjects independent of the outcome variable(s)?</a:t>
            </a:r>
          </a:p>
          <a:p>
            <a:pPr marL="0" indent="0">
              <a:buNone/>
            </a:pPr>
            <a:r>
              <a:rPr lang="en-US" dirty="0"/>
              <a:t>Can we take this into account when analyzing the data?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</a:t>
            </a:r>
            <a:r>
              <a:rPr lang="en-US"/>
              <a:t>// 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Recall</a:t>
            </a:r>
            <a:r>
              <a:rPr lang="nl-NL" dirty="0"/>
              <a:t>: </a:t>
            </a:r>
            <a:r>
              <a:rPr lang="en-US" dirty="0"/>
              <a:t>missing values are replaced by plausible values using chained equations method.</a:t>
            </a:r>
            <a:br>
              <a:rPr lang="en-US" dirty="0"/>
            </a:br>
            <a:endParaRPr lang="en-US" dirty="0"/>
          </a:p>
          <a:p>
            <a:r>
              <a:rPr lang="fr-FR" u="sng" dirty="0" err="1"/>
              <a:t>Step</a:t>
            </a:r>
            <a:r>
              <a:rPr lang="fr-FR" u="sng" dirty="0"/>
              <a:t> 1</a:t>
            </a:r>
            <a:r>
              <a:rPr lang="fr-FR" dirty="0"/>
              <a:t>: To impute data</a:t>
            </a:r>
          </a:p>
          <a:p>
            <a:pPr lvl="1"/>
            <a:r>
              <a:rPr lang="en-US" dirty="0"/>
              <a:t>What variables should be in the imputation model?</a:t>
            </a:r>
          </a:p>
          <a:p>
            <a:pPr lvl="2"/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follow</a:t>
            </a:r>
            <a:r>
              <a:rPr lang="fr-FR" dirty="0"/>
              <a:t>-up and </a:t>
            </a:r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Follow</a:t>
            </a:r>
            <a:r>
              <a:rPr lang="fr-FR" dirty="0"/>
              <a:t>-up</a:t>
            </a:r>
          </a:p>
          <a:p>
            <a:r>
              <a:rPr lang="fr-FR" u="sng" dirty="0" err="1"/>
              <a:t>Step</a:t>
            </a:r>
            <a:r>
              <a:rPr lang="fr-FR" u="sng" dirty="0"/>
              <a:t> 2</a:t>
            </a:r>
            <a:r>
              <a:rPr lang="fr-FR" dirty="0"/>
              <a:t>: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outcome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imputed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9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// </a:t>
            </a:r>
            <a:r>
              <a:rPr lang="en-US"/>
              <a:t>Inverse Probability 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give weights to responders to offset non-response and these weights are equivalent to the inverse probability of follow-up</a:t>
                </a:r>
                <a:br>
                  <a:rPr lang="en-US" dirty="0"/>
                </a:b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0</a:t>
                </a:r>
                <a:r>
                  <a:rPr lang="fr-FR" dirty="0"/>
                  <a:t>: If </a:t>
                </a:r>
                <a:r>
                  <a:rPr lang="fr-FR" dirty="0" err="1"/>
                  <a:t>you</a:t>
                </a:r>
                <a:r>
                  <a:rPr lang="fr-FR" dirty="0"/>
                  <a:t> have </a:t>
                </a:r>
                <a:r>
                  <a:rPr lang="fr-FR" dirty="0" err="1"/>
                  <a:t>missing</a:t>
                </a:r>
                <a:r>
                  <a:rPr lang="fr-FR" dirty="0"/>
                  <a:t> values on </a:t>
                </a:r>
                <a:r>
                  <a:rPr lang="fr-FR" dirty="0" err="1"/>
                  <a:t>factors</a:t>
                </a:r>
                <a:r>
                  <a:rPr lang="fr-FR" dirty="0"/>
                  <a:t> or the </a:t>
                </a:r>
                <a:r>
                  <a:rPr lang="fr-FR" dirty="0" err="1"/>
                  <a:t>outcome</a:t>
                </a:r>
                <a:r>
                  <a:rPr lang="fr-FR" dirty="0"/>
                  <a:t>(s),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impute </a:t>
                </a:r>
                <a:r>
                  <a:rPr lang="fr-FR" dirty="0" err="1"/>
                  <a:t>them</a:t>
                </a:r>
                <a:r>
                  <a:rPr lang="fr-FR" dirty="0"/>
                  <a:t> </a:t>
                </a:r>
                <a:r>
                  <a:rPr lang="fr-FR" dirty="0" err="1"/>
                  <a:t>beforehand</a:t>
                </a: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1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the </a:t>
                </a:r>
                <a:r>
                  <a:rPr lang="fr-FR" dirty="0" err="1"/>
                  <a:t>probability</a:t>
                </a:r>
                <a:r>
                  <a:rPr lang="fr-FR" dirty="0"/>
                  <a:t> of </a:t>
                </a:r>
                <a:r>
                  <a:rPr lang="fr-FR" dirty="0" err="1"/>
                  <a:t>follow</a:t>
                </a:r>
                <a:r>
                  <a:rPr lang="fr-FR" dirty="0"/>
                  <a:t>-up</a:t>
                </a:r>
              </a:p>
              <a:p>
                <a:pPr lvl="1"/>
                <a:r>
                  <a:rPr lang="en-GB" b="1" dirty="0"/>
                  <a:t>Dependent variable</a:t>
                </a:r>
                <a:r>
                  <a:rPr lang="en-GB" dirty="0"/>
                  <a:t>: variable responder yes/no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/>
                      </a:rPr>
                      <m:t>Y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GB" b="1" dirty="0"/>
                  <a:t>Independent variables</a:t>
                </a:r>
                <a:r>
                  <a:rPr lang="en-GB" dirty="0"/>
                  <a:t>: factors associated with the probability of being followed-up and with the outcome (X=(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fr-FR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/>
                  <a:t>))</a:t>
                </a:r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logit</m:t>
                      </m:r>
                      <m:r>
                        <a:rPr lang="fr-FR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Y</m:t>
                              </m:r>
                              <m:r>
                                <a:rPr lang="fr-FR">
                                  <a:latin typeface="Cambria Math"/>
                                </a:rPr>
                                <m:t>=1 |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α</m:t>
                      </m:r>
                      <m:r>
                        <a:rPr lang="fr-FR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β</m:t>
                      </m:r>
                      <m:r>
                        <a:rPr lang="fr-FR" b="0" i="1" smtClean="0">
                          <a:latin typeface="Cambria Math"/>
                        </a:rPr>
                        <m:t>𝑋</m:t>
                      </m:r>
                      <m:r>
                        <a:rPr lang="fr-FR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fr-FR" dirty="0"/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w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eight</m:t>
                      </m:r>
                      <m:r>
                        <a:rPr lang="fr-FR">
                          <a:latin typeface="Cambria Math"/>
                        </a:rPr>
                        <m:t>=</m:t>
                      </m:r>
                      <m:r>
                        <a:rPr lang="fr-FR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〖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logit</m:t>
                          </m:r>
                          <m:r>
                            <a:rPr lang="fr-FR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=1|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〗</m:t>
                      </m:r>
                    </m:oMath>
                  </m:oMathPara>
                </a14:m>
                <a:endParaRPr lang="fr-FR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2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:r>
                  <a:rPr lang="fr-FR" dirty="0" err="1"/>
                  <a:t>outcome</a:t>
                </a:r>
                <a:r>
                  <a:rPr lang="fr-FR" dirty="0"/>
                  <a:t>(s)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weights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  <a:blipFill>
                <a:blip r:embed="rId2"/>
                <a:stretch>
                  <a:fillRect l="-1373" t="-20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561" y="295307"/>
            <a:ext cx="8983329" cy="900250"/>
          </a:xfrm>
        </p:spPr>
        <p:txBody>
          <a:bodyPr/>
          <a:lstStyle/>
          <a:p>
            <a:r>
              <a:rPr lang="en-US"/>
              <a:t>Loss to Follow Up // Exercise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701561" y="813814"/>
            <a:ext cx="10656000" cy="3960000"/>
          </a:xfrm>
        </p:spPr>
        <p:txBody>
          <a:bodyPr/>
          <a:lstStyle/>
          <a:p>
            <a:r>
              <a:rPr lang="fr-FR" b="1"/>
              <a:t>Objective</a:t>
            </a:r>
            <a:r>
              <a:rPr lang="fr-FR"/>
              <a:t>: </a:t>
            </a:r>
            <a:r>
              <a:rPr lang="en-US"/>
              <a:t>Assess the potential impact of perinatal factors on the estimated prevalence of neurodevelopmental delay with respect to non response.</a:t>
            </a:r>
          </a:p>
          <a:p>
            <a:r>
              <a:rPr lang="fr-FR" b="1"/>
              <a:t>Data</a:t>
            </a:r>
            <a:r>
              <a:rPr lang="fr-FR"/>
              <a:t>: </a:t>
            </a:r>
            <a:r>
              <a:rPr lang="en-US"/>
              <a:t>Perinatal data were collected from medical records during the neonatal hospitalization and a parental questionnaire at 2 years of corrected age was sent to assess neurodevelopmental delay using a standardized parental report instrument.</a:t>
            </a:r>
          </a:p>
          <a:p>
            <a:r>
              <a:rPr lang="fr-FR" b="1"/>
              <a:t>Variables</a:t>
            </a:r>
            <a:r>
              <a:rPr lang="fr-FR"/>
              <a:t>: </a:t>
            </a:r>
          </a:p>
          <a:p>
            <a:pPr lvl="1"/>
            <a:r>
              <a:rPr lang="en-US"/>
              <a:t>follow: the child is followed up at 2 years – Yes/No</a:t>
            </a:r>
          </a:p>
          <a:p>
            <a:r>
              <a:rPr lang="fr-FR"/>
              <a:t>Outcome</a:t>
            </a:r>
            <a:endParaRPr lang="en-US"/>
          </a:p>
          <a:p>
            <a:pPr lvl="1"/>
            <a:r>
              <a:rPr lang="en-US"/>
              <a:t>gmi_vi_hi_parca_asq_ten2: the child has a neurodevelopmental delay – Yes/No/Missing values</a:t>
            </a:r>
          </a:p>
          <a:p>
            <a:r>
              <a:rPr lang="fr-FR"/>
              <a:t>Perinatal factors :</a:t>
            </a:r>
            <a:endParaRPr lang="en-US"/>
          </a:p>
          <a:p>
            <a:pPr lvl="1"/>
            <a:r>
              <a:rPr lang="en-US"/>
              <a:t>a4_weeks: gestational age of the child – (range: 23-31)</a:t>
            </a:r>
          </a:p>
          <a:p>
            <a:pPr lvl="1"/>
            <a:r>
              <a:rPr lang="en-US"/>
              <a:t>motherage: mother’s age (range:14-53) / Missing values</a:t>
            </a:r>
          </a:p>
          <a:p>
            <a:pPr lvl="1"/>
            <a:r>
              <a:rPr lang="en-US"/>
              <a:t>native2: the mother is inborn in country – Yes/No/Missing values</a:t>
            </a:r>
          </a:p>
          <a:p>
            <a:pPr lvl="1"/>
            <a:r>
              <a:rPr lang="en-US"/>
              <a:t>f10: Was infant receiving human milk at discharge? - Yes/No/Missing values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3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7" y="1683611"/>
            <a:ext cx="7530953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Three types of analysis when combining data from different cohorts:</a:t>
            </a:r>
          </a:p>
          <a:p>
            <a:pPr defTabSz="914400"/>
            <a:r>
              <a:rPr lang="en-US" dirty="0"/>
              <a:t>Separate model for each cohort</a:t>
            </a:r>
          </a:p>
          <a:p>
            <a:pPr defTabSz="914400"/>
            <a:r>
              <a:rPr lang="en-US" dirty="0"/>
              <a:t>Dummy variable for each cohort</a:t>
            </a:r>
          </a:p>
          <a:p>
            <a:pPr defTabSz="914400"/>
            <a:r>
              <a:rPr lang="en-US" dirty="0"/>
              <a:t>One general model by means of a multilevel model</a:t>
            </a:r>
          </a:p>
          <a:p>
            <a:pPr defTabSz="914400"/>
            <a:endParaRPr lang="en-US" dirty="0"/>
          </a:p>
          <a:p>
            <a:pPr marL="0" indent="0" defTabSz="914400">
              <a:buNone/>
            </a:pPr>
            <a:r>
              <a:rPr lang="en-US" dirty="0"/>
              <a:t>Multilevel model (mixed effects model) consists of two parts:</a:t>
            </a:r>
          </a:p>
          <a:p>
            <a:pPr defTabSz="914400"/>
            <a:r>
              <a:rPr lang="en-US" dirty="0"/>
              <a:t>Fixed effects</a:t>
            </a:r>
          </a:p>
          <a:p>
            <a:pPr defTabSz="914400"/>
            <a:r>
              <a:rPr lang="en-US" dirty="0"/>
              <a:t>Random effects (allows for different effects per country/cohort)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4293" r="6415" b="22378"/>
          <a:stretch/>
        </p:blipFill>
        <p:spPr bwMode="auto">
          <a:xfrm>
            <a:off x="719668" y="2000922"/>
            <a:ext cx="10034085" cy="3818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79388" indent="-179388" algn="l" rtl="0" eaLnBrk="1" fontAlgn="base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536400" indent="-285750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68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86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04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4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None/>
                </a:pPr>
                <a:r>
                  <a:rPr lang="en-US" b="1" dirty="0"/>
                  <a:t>Intraclass correlation (ICC)</a:t>
                </a:r>
              </a:p>
              <a:p>
                <a:pPr marL="0" indent="0" defTabSz="914400">
                  <a:buNone/>
                </a:pPr>
                <a:endParaRPr lang="en-US" b="1" dirty="0"/>
              </a:p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the variance of the random intercept (</a:t>
                </a:r>
                <a:r>
                  <a:rPr lang="en-US" i="1" dirty="0"/>
                  <a:t>between variance</a:t>
                </a:r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l-NL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: the variance of patient-level error terms.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r>
                  <a:rPr lang="en-US" dirty="0"/>
                  <a:t>ICC can be interpreted as the proportion of total variance due to variation between clusters.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  <a:blipFill>
                <a:blip r:embed="rId2"/>
                <a:stretch>
                  <a:fillRect l="-2002" t="-22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98667" y="1610038"/>
            <a:ext cx="3717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i="1" dirty="0"/>
              <a:t>Rule of thumb</a:t>
            </a:r>
            <a:r>
              <a:rPr lang="en-US" sz="1600" dirty="0"/>
              <a:t>: </a:t>
            </a:r>
          </a:p>
          <a:p>
            <a:pPr marL="0" indent="0" defTabSz="914400">
              <a:buNone/>
            </a:pPr>
            <a:endParaRPr lang="en-US" sz="1600" dirty="0"/>
          </a:p>
          <a:p>
            <a:pPr marL="0" indent="0" defTabSz="914400">
              <a:buNone/>
            </a:pPr>
            <a:r>
              <a:rPr lang="en-US" sz="1600" dirty="0"/>
              <a:t>ICC &gt; 5% </a:t>
            </a:r>
          </a:p>
          <a:p>
            <a:pPr marL="0" indent="0" defTabSz="914400">
              <a:buNone/>
              <a:tabLst>
                <a:tab pos="266700" algn="l"/>
              </a:tabLst>
            </a:pPr>
            <a:r>
              <a:rPr lang="en-US" sz="1600" dirty="0">
                <a:sym typeface="Wingdings" panose="05000000000000000000" pitchFamily="2" charset="2"/>
              </a:rPr>
              <a:t> Model the correlation structure, e.g. 	by using a mixed effects model.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ICC &lt; 5%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Add country as a categorical variable</a:t>
            </a:r>
            <a:endParaRPr lang="en-US" sz="1600" dirty="0"/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3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 and random slope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6" r="7298" b="22833"/>
          <a:stretch/>
        </p:blipFill>
        <p:spPr bwMode="auto">
          <a:xfrm>
            <a:off x="719666" y="1990793"/>
            <a:ext cx="9704494" cy="3661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7058" b="22843"/>
          <a:stretch/>
        </p:blipFill>
        <p:spPr bwMode="auto">
          <a:xfrm>
            <a:off x="748660" y="1980587"/>
            <a:ext cx="9826107" cy="3670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slope (no random intercept)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876457"/>
              </p:ext>
            </p:extLst>
          </p:nvPr>
        </p:nvGraphicFramePr>
        <p:xfrm>
          <a:off x="719668" y="1765847"/>
          <a:ext cx="10656887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5939792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Variables can be added to a model on multiple levels: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5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RECAP 1">
      <a:dk1>
        <a:srgbClr val="452782"/>
      </a:dk1>
      <a:lt1>
        <a:srgbClr val="FFFFFF"/>
      </a:lt1>
      <a:dk2>
        <a:srgbClr val="B5C7DB"/>
      </a:dk2>
      <a:lt2>
        <a:srgbClr val="FFFFFF"/>
      </a:lt2>
      <a:accent1>
        <a:srgbClr val="452782"/>
      </a:accent1>
      <a:accent2>
        <a:srgbClr val="0094FE"/>
      </a:accent2>
      <a:accent3>
        <a:srgbClr val="FFDB14"/>
      </a:accent3>
      <a:accent4>
        <a:srgbClr val="0194FE"/>
      </a:accent4>
      <a:accent5>
        <a:srgbClr val="0194FE"/>
      </a:accent5>
      <a:accent6>
        <a:srgbClr val="0194FE"/>
      </a:accent6>
      <a:hlink>
        <a:srgbClr val="0194FE"/>
      </a:hlink>
      <a:folHlink>
        <a:srgbClr val="452782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AC3D9A6B-F856-4AE6-8F00-8B02412BD06B}" vid="{3257383E-16BF-45C6-A52F-703EEC19BF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</TotalTime>
  <Words>4364</Words>
  <Application>Microsoft Macintosh PowerPoint</Application>
  <PresentationFormat>Breedbeeld</PresentationFormat>
  <Paragraphs>1152</Paragraphs>
  <Slides>103</Slides>
  <Notes>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5</vt:i4>
      </vt:variant>
      <vt:variant>
        <vt:lpstr>Diatitels</vt:lpstr>
      </vt:variant>
      <vt:variant>
        <vt:i4>103</vt:i4>
      </vt:variant>
    </vt:vector>
  </HeadingPairs>
  <TitlesOfParts>
    <vt:vector size="119" baseType="lpstr">
      <vt:lpstr>Arial</vt:lpstr>
      <vt:lpstr>Calibri</vt:lpstr>
      <vt:lpstr>Cambria Math</vt:lpstr>
      <vt:lpstr>Futura Std Medium</vt:lpstr>
      <vt:lpstr>Lucida Grande</vt:lpstr>
      <vt:lpstr>ＭＳ Ｐゴシック</vt:lpstr>
      <vt:lpstr>Symbol</vt:lpstr>
      <vt:lpstr>Times New Roman</vt:lpstr>
      <vt:lpstr>Tw Cen MT</vt:lpstr>
      <vt:lpstr>Wingdings</vt:lpstr>
      <vt:lpstr>Theme1</vt:lpstr>
      <vt:lpstr>Photo Editor Photo</vt:lpstr>
      <vt:lpstr>Equation</vt:lpstr>
      <vt:lpstr>Excel.Chart.8</vt:lpstr>
      <vt:lpstr>SigmaPlotGraphicObject.5</vt:lpstr>
      <vt:lpstr>Acrobat Document</vt:lpstr>
      <vt:lpstr>RECAP Workshop WP5</vt:lpstr>
      <vt:lpstr>Introduction</vt:lpstr>
      <vt:lpstr>Introduction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Practicalities</vt:lpstr>
      <vt:lpstr>Practicalities</vt:lpstr>
      <vt:lpstr>Practicalities</vt:lpstr>
      <vt:lpstr>Combining data sets &amp; missing data</vt:lpstr>
      <vt:lpstr>Combining Data Sets: Why?</vt:lpstr>
      <vt:lpstr>Combining Data Sets: Why not?</vt:lpstr>
      <vt:lpstr>Combining Data Sets</vt:lpstr>
      <vt:lpstr>Combining Data Sets</vt:lpstr>
      <vt:lpstr>Combining Data Sets: Join</vt:lpstr>
      <vt:lpstr>Combining Data Sets: Inner Join</vt:lpstr>
      <vt:lpstr>Combining Data Sets: Full Outer Join</vt:lpstr>
      <vt:lpstr>Combining Data Sets: Master Join (Left Outer Join)</vt:lpstr>
      <vt:lpstr>Combining Data Sets: Detail Join (right outer join)</vt:lpstr>
      <vt:lpstr>Combining Data Sets: Add </vt:lpstr>
      <vt:lpstr>Combining Data Sets: Add </vt:lpstr>
      <vt:lpstr>Combining Data Sets: Add </vt:lpstr>
      <vt:lpstr>Combining Data Sets: Add </vt:lpstr>
      <vt:lpstr>Missing data perspective</vt:lpstr>
      <vt:lpstr>Multiple imputation</vt:lpstr>
      <vt:lpstr>Missing data</vt:lpstr>
      <vt:lpstr>Missing data</vt:lpstr>
      <vt:lpstr>Missing data</vt:lpstr>
      <vt:lpstr>Multiple Imputation (MI) </vt:lpstr>
      <vt:lpstr>Multiple Imputation (MI) </vt:lpstr>
      <vt:lpstr>Multiple Imputation (MI)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Multiple Imputation (MI) </vt:lpstr>
      <vt:lpstr>Creating Comparable Variables</vt:lpstr>
      <vt:lpstr>Creating Comparable Variables</vt:lpstr>
      <vt:lpstr>Creating Comparable Variables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 values</vt:lpstr>
      <vt:lpstr>Creating Comparable Variables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Developmental Milestones</vt:lpstr>
      <vt:lpstr>Developmental Milestones</vt:lpstr>
      <vt:lpstr>Example items</vt:lpstr>
      <vt:lpstr>The ideal situation</vt:lpstr>
      <vt:lpstr>Rasch model</vt:lpstr>
      <vt:lpstr>PowerPoint-presentatie</vt:lpstr>
      <vt:lpstr>PowerPoint-presentatie</vt:lpstr>
      <vt:lpstr>PowerPoint-presentatie</vt:lpstr>
      <vt:lpstr>Key assumptions of the Rasch model</vt:lpstr>
      <vt:lpstr>When do we have an interval scale?</vt:lpstr>
      <vt:lpstr>PowerPoint-presentatie</vt:lpstr>
      <vt:lpstr>PowerPoint-presentatie</vt:lpstr>
      <vt:lpstr>PowerPoint-presentatie</vt:lpstr>
      <vt:lpstr>PowerPoint-presentatie</vt:lpstr>
      <vt:lpstr>PowerPoint-presentatie</vt:lpstr>
      <vt:lpstr>Special properties of the D-score</vt:lpstr>
      <vt:lpstr>PowerPoint-presentatie</vt:lpstr>
      <vt:lpstr>Relation with later IQ</vt:lpstr>
      <vt:lpstr>Relation with later IQ</vt:lpstr>
      <vt:lpstr>D-score screening?</vt:lpstr>
      <vt:lpstr>D-score screening?</vt:lpstr>
      <vt:lpstr>PowerPoint-presentatie</vt:lpstr>
      <vt:lpstr>PowerPoint-presentatie</vt:lpstr>
      <vt:lpstr>PowerPoint-presentatie</vt:lpstr>
      <vt:lpstr>Relevance D-score for RECAP</vt:lpstr>
      <vt:lpstr>Loss to Follow Up</vt:lpstr>
      <vt:lpstr>Loss to Follow Up</vt:lpstr>
      <vt:lpstr>Loss to Follow Up // Imputation</vt:lpstr>
      <vt:lpstr>Loss to Follow Up // Inverse Probability Weighting</vt:lpstr>
      <vt:lpstr>Loss to Follow Up // Exercise</vt:lpstr>
      <vt:lpstr>Multilevel Analysis</vt:lpstr>
      <vt:lpstr>Multilevel Analysis</vt:lpstr>
      <vt:lpstr>Multilevel Analysis // Mixed effects model</vt:lpstr>
      <vt:lpstr>Multilevel Analysis // Mixed effects model</vt:lpstr>
      <vt:lpstr>Multilevel Analysis // Mixed effects model</vt:lpstr>
      <vt:lpstr>Multilevel Analysis // Mixed effects model</vt:lpstr>
      <vt:lpstr>Multilevel Analysis</vt:lpstr>
      <vt:lpstr>Multilevel Analysis</vt:lpstr>
      <vt:lpstr>Multilevel Analysis</vt:lpstr>
      <vt:lpstr>Multilevel Analysis</vt:lpstr>
      <vt:lpstr>Multilevel Analysis // Conclusion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Workshop WP5</dc:title>
  <dc:creator>Grevinga, M. (Manon)</dc:creator>
  <cp:lastModifiedBy>Buuren, S. (Stef) van</cp:lastModifiedBy>
  <cp:revision>152</cp:revision>
  <cp:lastPrinted>2017-05-23T08:37:44Z</cp:lastPrinted>
  <dcterms:created xsi:type="dcterms:W3CDTF">2017-04-13T13:36:22Z</dcterms:created>
  <dcterms:modified xsi:type="dcterms:W3CDTF">2017-09-07T21:11:31Z</dcterms:modified>
</cp:coreProperties>
</file>